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00" r:id="rId2"/>
    <p:sldId id="289" r:id="rId3"/>
    <p:sldId id="259" r:id="rId4"/>
    <p:sldId id="270" r:id="rId5"/>
    <p:sldId id="271" r:id="rId6"/>
    <p:sldId id="272" r:id="rId7"/>
    <p:sldId id="261" r:id="rId8"/>
    <p:sldId id="257" r:id="rId9"/>
    <p:sldId id="292" r:id="rId10"/>
    <p:sldId id="294" r:id="rId11"/>
    <p:sldId id="296" r:id="rId12"/>
    <p:sldId id="303" r:id="rId13"/>
    <p:sldId id="273" r:id="rId14"/>
    <p:sldId id="295"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CF8C11"/>
    <a:srgbClr val="DA4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79973"/>
  </p:normalViewPr>
  <p:slideViewPr>
    <p:cSldViewPr snapToGrid="0">
      <p:cViewPr varScale="1">
        <p:scale>
          <a:sx n="93" d="100"/>
          <a:sy n="93" d="100"/>
        </p:scale>
        <p:origin x="216" y="5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A901-41F7-438C-A9FB-AD223831BC31}" type="datetimeFigureOut">
              <a:rPr lang="en-US" altLang="zh-CN"/>
              <a:t>12/9/21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19164-C57C-44FC-91A2-927387872D7C}" type="slidenum">
              <a:rPr lang="en-US" altLang="zh-CN"/>
              <a:t>‹#›</a:t>
            </a:fld>
            <a:endParaRPr lang="zh-CN" altLang="en-US"/>
          </a:p>
        </p:txBody>
      </p:sp>
    </p:spTree>
    <p:extLst>
      <p:ext uri="{BB962C8B-B14F-4D97-AF65-F5344CB8AC3E}">
        <p14:creationId xmlns:p14="http://schemas.microsoft.com/office/powerpoint/2010/main" val="77341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1</a:t>
            </a:fld>
            <a:endParaRPr lang="zh-CN" altLang="en-US"/>
          </a:p>
        </p:txBody>
      </p:sp>
    </p:spTree>
    <p:extLst>
      <p:ext uri="{BB962C8B-B14F-4D97-AF65-F5344CB8AC3E}">
        <p14:creationId xmlns:p14="http://schemas.microsoft.com/office/powerpoint/2010/main" val="386646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10</a:t>
            </a:fld>
            <a:endParaRPr lang="en-US"/>
          </a:p>
        </p:txBody>
      </p:sp>
    </p:spTree>
    <p:extLst>
      <p:ext uri="{BB962C8B-B14F-4D97-AF65-F5344CB8AC3E}">
        <p14:creationId xmlns:p14="http://schemas.microsoft.com/office/powerpoint/2010/main" val="2073848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C5099C-30E0-40EF-AC01-A5AA228889DD}" type="slidenum">
              <a:rPr lang="zh-CN" altLang="en-US" smtClean="0"/>
              <a:t>11</a:t>
            </a:fld>
            <a:endParaRPr lang="zh-CN" altLang="en-US"/>
          </a:p>
        </p:txBody>
      </p:sp>
    </p:spTree>
    <p:extLst>
      <p:ext uri="{BB962C8B-B14F-4D97-AF65-F5344CB8AC3E}">
        <p14:creationId xmlns:p14="http://schemas.microsoft.com/office/powerpoint/2010/main" val="75641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Since sleep is complex, scientists have classified sleep into two states, NREM and REM. These two states are further divided into 4 stages according to different patterns of brain waves. The first stage is a transition between wakefulness and sleeping. The second stage is crucial for our learning. The third stage is responsible for our recovery from wakefulness and thermoregulation. These three stages are classified as Non-rapid eye movement state of sleep. While the rem state of sleep refers to the fourth stage, which is in charge of development and preparation for wakefulness.</a:t>
            </a:r>
            <a:endParaRPr lang="en-US" dirty="0"/>
          </a:p>
        </p:txBody>
      </p:sp>
      <p:sp>
        <p:nvSpPr>
          <p:cNvPr id="4" name="Slide Number Placeholder 3"/>
          <p:cNvSpPr>
            <a:spLocks noGrp="1"/>
          </p:cNvSpPr>
          <p:nvPr>
            <p:ph type="sldNum" sz="quarter" idx="5"/>
          </p:nvPr>
        </p:nvSpPr>
        <p:spPr/>
        <p:txBody>
          <a:bodyPr/>
          <a:lstStyle/>
          <a:p>
            <a:fld id="{B2219164-C57C-44FC-91A2-927387872D7C}" type="slidenum">
              <a:rPr lang="en-US" altLang="zh-CN" smtClean="0"/>
              <a:t>2</a:t>
            </a:fld>
            <a:endParaRPr lang="zh-CN" altLang="en-US"/>
          </a:p>
        </p:txBody>
      </p:sp>
    </p:spTree>
    <p:extLst>
      <p:ext uri="{BB962C8B-B14F-4D97-AF65-F5344CB8AC3E}">
        <p14:creationId xmlns:p14="http://schemas.microsoft.com/office/powerpoint/2010/main" val="30459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3</a:t>
            </a:fld>
            <a:endParaRPr lang="zh-CN" altLang="en-US"/>
          </a:p>
        </p:txBody>
      </p:sp>
    </p:spTree>
    <p:extLst>
      <p:ext uri="{BB962C8B-B14F-4D97-AF65-F5344CB8AC3E}">
        <p14:creationId xmlns:p14="http://schemas.microsoft.com/office/powerpoint/2010/main" val="185785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4</a:t>
            </a:fld>
            <a:endParaRPr lang="zh-CN" altLang="en-US"/>
          </a:p>
        </p:txBody>
      </p:sp>
    </p:spTree>
    <p:extLst>
      <p:ext uri="{BB962C8B-B14F-4D97-AF65-F5344CB8AC3E}">
        <p14:creationId xmlns:p14="http://schemas.microsoft.com/office/powerpoint/2010/main" val="33459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5</a:t>
            </a:fld>
            <a:endParaRPr lang="zh-CN" altLang="en-US"/>
          </a:p>
        </p:txBody>
      </p:sp>
    </p:spTree>
    <p:extLst>
      <p:ext uri="{BB962C8B-B14F-4D97-AF65-F5344CB8AC3E}">
        <p14:creationId xmlns:p14="http://schemas.microsoft.com/office/powerpoint/2010/main" val="94731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6</a:t>
            </a:fld>
            <a:endParaRPr lang="zh-CN" altLang="en-US"/>
          </a:p>
        </p:txBody>
      </p:sp>
    </p:spTree>
    <p:extLst>
      <p:ext uri="{BB962C8B-B14F-4D97-AF65-F5344CB8AC3E}">
        <p14:creationId xmlns:p14="http://schemas.microsoft.com/office/powerpoint/2010/main" val="105746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7</a:t>
            </a:fld>
            <a:endParaRPr lang="zh-CN" altLang="en-US"/>
          </a:p>
        </p:txBody>
      </p:sp>
    </p:spTree>
    <p:extLst>
      <p:ext uri="{BB962C8B-B14F-4D97-AF65-F5344CB8AC3E}">
        <p14:creationId xmlns:p14="http://schemas.microsoft.com/office/powerpoint/2010/main" val="63872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https://www.sleepresolutions.com/blog/rem-sleep-what-it-is-why-we-need-it</a:t>
            </a:r>
          </a:p>
          <a:p>
            <a:r>
              <a:rPr lang="en-US" dirty="0"/>
              <a:t>https://www.awesomeinventions.com/wp-content/uploads/2016/03/rem-paralysis.jpg</a:t>
            </a:r>
          </a:p>
          <a:p>
            <a:r>
              <a:rPr lang="en-US" dirty="0"/>
              <a:t>https://www.wise-geek.com/what-is-rem-behavior-disorder.htm</a:t>
            </a:r>
          </a:p>
        </p:txBody>
      </p:sp>
      <p:sp>
        <p:nvSpPr>
          <p:cNvPr id="4" name="Slide Number Placeholder 3"/>
          <p:cNvSpPr>
            <a:spLocks noGrp="1"/>
          </p:cNvSpPr>
          <p:nvPr>
            <p:ph type="sldNum" sz="quarter" idx="5"/>
          </p:nvPr>
        </p:nvSpPr>
        <p:spPr/>
        <p:txBody>
          <a:bodyPr/>
          <a:lstStyle/>
          <a:p>
            <a:fld id="{7A77500E-5E03-410D-BEF5-64DC5FE91378}" type="slidenum">
              <a:rPr lang="en-US" smtClean="0"/>
              <a:t>8</a:t>
            </a:fld>
            <a:endParaRPr lang="en-US"/>
          </a:p>
        </p:txBody>
      </p:sp>
    </p:spTree>
    <p:extLst>
      <p:ext uri="{BB962C8B-B14F-4D97-AF65-F5344CB8AC3E}">
        <p14:creationId xmlns:p14="http://schemas.microsoft.com/office/powerpoint/2010/main" val="275734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9</a:t>
            </a:fld>
            <a:endParaRPr lang="en-US"/>
          </a:p>
        </p:txBody>
      </p:sp>
    </p:spTree>
    <p:extLst>
      <p:ext uri="{BB962C8B-B14F-4D97-AF65-F5344CB8AC3E}">
        <p14:creationId xmlns:p14="http://schemas.microsoft.com/office/powerpoint/2010/main" val="395213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5A00-B4AD-8C40-896F-CCCA9ADA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EC50-65A1-9D4D-9A61-8307D010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59159-1DB1-CC4F-85E3-84A40772912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2740951-D2DD-B74F-A0B2-F06FDC4E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CAD-EB56-2C43-9F1D-FDA3322BDF7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627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ED93-B41A-114D-BFCE-87080CF2E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CD0F5-EC0E-A746-BC85-3268D173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EFC6-0006-1B47-9C32-FB07101E3127}"/>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0CE88325-45EE-274A-B5FD-90BF12940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859EE-21DA-9349-BE9B-C69E81E44C4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27071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9AEFF-8B05-FD4D-8DCF-F8C7916DC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0BB65-45CE-8B40-A8D2-B7CF62540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B63ED-A564-354E-B0E6-9E0C68C553F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3465207A-582E-A641-B3BF-0C3058F5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4154E-4DFE-F245-AF4A-A2175CE424F1}"/>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15857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6827-B427-7849-9493-F6F8F71D8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0C4-7ADF-454C-B4BF-BB718AB0C7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1EBA-32D9-7D47-A99C-87345C6F694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656C562-3467-F34C-B94B-3ADCAFAA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C7DF-B721-2342-8C62-E8D1DBF20210}"/>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907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CC32-BFDC-A54D-8BD0-F9CE7472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9EA4A1-E1C9-3647-ADC0-7C562ADE4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3F7FA9-C5FE-A64D-A7A8-32045A47047D}"/>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97AB6DC-CE07-BE43-9612-649B2EE9F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655-07F5-F84B-82D1-01BAB5E8C593}"/>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424665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840D-5C15-0647-8797-9B8445900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732D-67BF-094A-BDE3-58A9D98568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0D5A-017D-7144-8911-F15A2ABEF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0150E-397A-B14F-B9E6-3F5E2BED4938}"/>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D73D50A9-E58A-9540-86F7-E9B140B75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4E4C9-F458-F64D-B601-54D84F86323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80545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A5FF-89E1-4344-AC2A-8826B71D5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C0EB8-33D0-9F4C-A75D-AB8141F89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4778B-12CA-3D41-897C-4AB994FD3C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CED90-1D47-A94C-93A5-10432D91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ED53C1-3EE5-114B-8A53-FFD03D1C0D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DC8E-4227-3E40-9A2D-55A1B2DC7D7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8" name="Footer Placeholder 7">
            <a:extLst>
              <a:ext uri="{FF2B5EF4-FFF2-40B4-BE49-F238E27FC236}">
                <a16:creationId xmlns:a16="http://schemas.microsoft.com/office/drawing/2014/main" id="{A160251F-74E0-4042-9C71-9CB2EA59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E84D-A33C-CF45-81AF-DF4CB990365B}"/>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00101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A73-CB57-2D48-AB8F-9EEAB01E2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636FE6-B2B9-FB41-9D44-2D6EA5AA6D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4" name="Footer Placeholder 3">
            <a:extLst>
              <a:ext uri="{FF2B5EF4-FFF2-40B4-BE49-F238E27FC236}">
                <a16:creationId xmlns:a16="http://schemas.microsoft.com/office/drawing/2014/main" id="{3AA393B9-33E8-B94F-95AD-EFF88BE34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45D35-9C1F-1D4F-A348-103F8BB39624}"/>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801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43BCB-7DE1-3844-887B-6F9CDBC7CB8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3" name="Footer Placeholder 2">
            <a:extLst>
              <a:ext uri="{FF2B5EF4-FFF2-40B4-BE49-F238E27FC236}">
                <a16:creationId xmlns:a16="http://schemas.microsoft.com/office/drawing/2014/main" id="{B87DCA70-4A69-5646-BAB4-0C0821F8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AF1A9-2CA7-D44D-BB72-21B2F98FCE7E}"/>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5487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3589-5B8F-5E45-B08E-FC9689E4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CA45F-81E2-EF4B-ADA6-3CD96CE3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C9B47-8BE8-F84D-9695-42F2623BE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7A1523-1E71-CA4F-BFE0-23990A8205E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974045F3-6A5E-DE4F-90B2-F695B7AC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19E0-8458-744F-98E5-05DF2A7B3A1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276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9B7-B57E-5A44-812E-4033E4AB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D896B-237C-C74C-AE47-34FB18AEDC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DD675C-C9FD-5D40-928E-01648F59E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4CD2D-AC63-F546-8D12-B21A98FD11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F56411B6-A3CE-7D47-917B-7EAD7EC2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4E229-2E82-B347-914E-E630F39C3DFD}"/>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03692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AD25D-F178-FC42-B2DB-65EBE27C4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DB11B-2FCD-A042-ACFB-EE5705B10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9F3BE-0D98-9147-889E-76622DC2D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E067B35-6C8C-7D41-999E-FCC1A6AF0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A0ED8F-69C2-B54D-A6F5-CE0DB65DD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13344-0E37-0349-811D-2B4DB7CE3896}" type="slidenum">
              <a:rPr lang="en-US" smtClean="0"/>
              <a:t>‹#›</a:t>
            </a:fld>
            <a:endParaRPr lang="en-US"/>
          </a:p>
        </p:txBody>
      </p:sp>
    </p:spTree>
    <p:extLst>
      <p:ext uri="{BB962C8B-B14F-4D97-AF65-F5344CB8AC3E}">
        <p14:creationId xmlns:p14="http://schemas.microsoft.com/office/powerpoint/2010/main" val="60199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3.sv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1.jpe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33.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notesSlide" Target="../notesSlides/notesSlide11.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hyperlink" Target="https://www.cdc.gov/mmwr/volumes/69/wr/mm6916a5.ht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12.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4.m4a"/><Relationship Id="rId7" Type="http://schemas.openxmlformats.org/officeDocument/2006/relationships/image" Target="../media/image14.sv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notesSlide" Target="../notesSlides/notesSlide4.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png"/><Relationship Id="rId3" Type="http://schemas.openxmlformats.org/officeDocument/2006/relationships/audio" Target="../media/media6.m4a"/><Relationship Id="rId7" Type="http://schemas.openxmlformats.org/officeDocument/2006/relationships/image" Target="../media/image18.svg"/><Relationship Id="rId12"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notesSlide" Target="../notesSlides/notesSlide6.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audio" Target="../media/media7.m4a"/><Relationship Id="rId7" Type="http://schemas.openxmlformats.org/officeDocument/2006/relationships/image" Target="../media/image20.svg"/><Relationship Id="rId12" Type="http://schemas.openxmlformats.org/officeDocument/2006/relationships/image" Target="../media/image25.png"/><Relationship Id="rId2" Type="http://schemas.microsoft.com/office/2007/relationships/media" Target="../media/media7.m4a"/><Relationship Id="rId16" Type="http://schemas.openxmlformats.org/officeDocument/2006/relationships/image" Target="../media/image10.png"/><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notesSlide" Target="../notesSlides/notesSlide7.xml"/><Relationship Id="rId15" Type="http://schemas.openxmlformats.org/officeDocument/2006/relationships/image" Target="../media/image1.png"/><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svg"/><Relationship Id="rId14"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audio" Target="../media/media8.m4a"/><Relationship Id="rId7" Type="http://schemas.openxmlformats.org/officeDocument/2006/relationships/image" Target="../media/image29.jpe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8.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Question time!</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dirty="0"/>
              <a:t>How many stages do you think there are in sleep?</a:t>
            </a: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5">
            <a:extLst>
              <a:ext uri="{FF2B5EF4-FFF2-40B4-BE49-F238E27FC236}">
                <a16:creationId xmlns:a16="http://schemas.microsoft.com/office/drawing/2014/main" id="{0E35F0C0-4ECF-2D46-96B8-4D05B31A159C}"/>
              </a:ext>
            </a:extLst>
          </p:cNvPr>
          <p:cNvGrpSpPr/>
          <p:nvPr/>
        </p:nvGrpSpPr>
        <p:grpSpPr>
          <a:xfrm>
            <a:off x="7013866" y="2555424"/>
            <a:ext cx="4339934" cy="1075605"/>
            <a:chOff x="1137139" y="2977698"/>
            <a:chExt cx="4339934" cy="1075605"/>
          </a:xfrm>
        </p:grpSpPr>
        <p:pic>
          <p:nvPicPr>
            <p:cNvPr id="11" name="图形 9" descr="睡觉 纯色填充">
              <a:extLst>
                <a:ext uri="{FF2B5EF4-FFF2-40B4-BE49-F238E27FC236}">
                  <a16:creationId xmlns:a16="http://schemas.microsoft.com/office/drawing/2014/main" id="{4872DF4D-147C-964C-B48C-CDE24A9920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139" y="3138903"/>
              <a:ext cx="914400" cy="914400"/>
            </a:xfrm>
            <a:prstGeom prst="rect">
              <a:avLst/>
            </a:prstGeom>
          </p:spPr>
        </p:pic>
        <p:pic>
          <p:nvPicPr>
            <p:cNvPr id="12" name="图形 14" descr="月亮和星星 纯色填充">
              <a:extLst>
                <a:ext uri="{FF2B5EF4-FFF2-40B4-BE49-F238E27FC236}">
                  <a16:creationId xmlns:a16="http://schemas.microsoft.com/office/drawing/2014/main" id="{481F6EB0-3F6C-D94F-8C71-698D91446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4339" y="2977698"/>
              <a:ext cx="396000" cy="396000"/>
            </a:xfrm>
            <a:prstGeom prst="rect">
              <a:avLst/>
            </a:prstGeom>
          </p:spPr>
        </p:pic>
        <p:pic>
          <p:nvPicPr>
            <p:cNvPr id="13" name="图形 18" descr="周日 轮廓">
              <a:extLst>
                <a:ext uri="{FF2B5EF4-FFF2-40B4-BE49-F238E27FC236}">
                  <a16:creationId xmlns:a16="http://schemas.microsoft.com/office/drawing/2014/main" id="{F4932326-6D53-8149-9496-CB2AAA3291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9873" y="2977698"/>
              <a:ext cx="396000" cy="396000"/>
            </a:xfrm>
            <a:prstGeom prst="rect">
              <a:avLst/>
            </a:prstGeom>
          </p:spPr>
        </p:pic>
        <p:pic>
          <p:nvPicPr>
            <p:cNvPr id="14" name="图形 20" descr="睡觉 轮廓">
              <a:extLst>
                <a:ext uri="{FF2B5EF4-FFF2-40B4-BE49-F238E27FC236}">
                  <a16:creationId xmlns:a16="http://schemas.microsoft.com/office/drawing/2014/main" id="{195A2B1F-83BC-7445-BECB-68DC1E281F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673" y="3136337"/>
              <a:ext cx="914400" cy="914400"/>
            </a:xfrm>
            <a:prstGeom prst="rect">
              <a:avLst/>
            </a:prstGeom>
          </p:spPr>
        </p:pic>
        <p:cxnSp>
          <p:nvCxnSpPr>
            <p:cNvPr id="15" name="直接箭头连接符 22">
              <a:extLst>
                <a:ext uri="{FF2B5EF4-FFF2-40B4-BE49-F238E27FC236}">
                  <a16:creationId xmlns:a16="http://schemas.microsoft.com/office/drawing/2014/main" id="{988494E1-D4AE-984E-AF8C-6E87861B9CE6}"/>
                </a:ext>
              </a:extLst>
            </p:cNvPr>
            <p:cNvCxnSpPr>
              <a:stCxn id="11" idx="2"/>
              <a:endCxn id="14" idx="2"/>
            </p:cNvCxnSpPr>
            <p:nvPr/>
          </p:nvCxnSpPr>
          <p:spPr>
            <a:xfrm flipV="1">
              <a:off x="1594339" y="4050737"/>
              <a:ext cx="3425534" cy="2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7972AD-E6B8-B541-AF13-FD3559262464}"/>
              </a:ext>
            </a:extLst>
          </p:cNvPr>
          <p:cNvSpPr txBox="1"/>
          <p:nvPr/>
        </p:nvSpPr>
        <p:spPr>
          <a:xfrm>
            <a:off x="838200" y="3963106"/>
            <a:ext cx="9677400" cy="954107"/>
          </a:xfrm>
          <a:prstGeom prst="rect">
            <a:avLst/>
          </a:prstGeom>
          <a:noFill/>
        </p:spPr>
        <p:txBody>
          <a:bodyPr wrap="square" rtlCol="0">
            <a:spAutoFit/>
          </a:bodyPr>
          <a:lstStyle/>
          <a:p>
            <a:r>
              <a:rPr lang="en-US" sz="2800" dirty="0"/>
              <a:t>4… </a:t>
            </a:r>
          </a:p>
          <a:p>
            <a:r>
              <a:rPr lang="en-US" sz="2800" dirty="0"/>
              <a:t>Congratulations! Your are right! Have you known them before?</a:t>
            </a:r>
          </a:p>
        </p:txBody>
      </p:sp>
      <p:pic>
        <p:nvPicPr>
          <p:cNvPr id="16" name="Audio 15">
            <a:hlinkClick r:id="" action="ppaction://media"/>
            <a:extLst>
              <a:ext uri="{FF2B5EF4-FFF2-40B4-BE49-F238E27FC236}">
                <a16:creationId xmlns:a16="http://schemas.microsoft.com/office/drawing/2014/main" id="{1770B5BE-304A-0849-AF81-258C0F89704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93556659"/>
      </p:ext>
    </p:extLst>
  </p:cSld>
  <p:clrMapOvr>
    <a:masterClrMapping/>
  </p:clrMapOvr>
  <mc:AlternateContent xmlns:mc="http://schemas.openxmlformats.org/markup-compatibility/2006" xmlns:p14="http://schemas.microsoft.com/office/powerpoint/2010/main">
    <mc:Choice Requires="p14">
      <p:transition spd="slow" p14:dur="2000" advTm="8470"/>
    </mc:Choice>
    <mc:Fallback xmlns="">
      <p:transition spd="slow" advTm="8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endParaRPr lang="en-US" dirty="0"/>
          </a:p>
          <a:p>
            <a:r>
              <a:rPr lang="en-US" dirty="0"/>
              <a:t>Friedrich August </a:t>
            </a:r>
            <a:r>
              <a:rPr lang="en-US" dirty="0" err="1"/>
              <a:t>Kekule</a:t>
            </a:r>
            <a:endParaRPr lang="en-US" dirty="0"/>
          </a:p>
          <a:p>
            <a:r>
              <a:rPr lang="en-US" dirty="0"/>
              <a:t>Structure of benzene</a:t>
            </a:r>
          </a:p>
          <a:p>
            <a:endParaRPr lang="en-US" dirty="0"/>
          </a:p>
          <a:p>
            <a:endParaRPr lang="en-US" dirty="0"/>
          </a:p>
        </p:txBody>
      </p:sp>
      <p:pic>
        <p:nvPicPr>
          <p:cNvPr id="2050" name="Picture 2" descr="See the source image">
            <a:extLst>
              <a:ext uri="{FF2B5EF4-FFF2-40B4-BE49-F238E27FC236}">
                <a16:creationId xmlns:a16="http://schemas.microsoft.com/office/drawing/2014/main" id="{3E4ED62C-5F77-4193-A7B7-E68AE758F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6700" y="2655887"/>
            <a:ext cx="5820165" cy="30083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7"/>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ED3BF92B-BE28-2445-8A54-2E74DFC5F7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38210865"/>
      </p:ext>
    </p:extLst>
  </p:cSld>
  <p:clrMapOvr>
    <a:masterClrMapping/>
  </p:clrMapOvr>
  <mc:AlternateContent xmlns:mc="http://schemas.openxmlformats.org/markup-compatibility/2006" xmlns:p14="http://schemas.microsoft.com/office/powerpoint/2010/main">
    <mc:Choice Requires="p14">
      <p:transition spd="slow" p14:dur="2000" advTm="22016"/>
    </mc:Choice>
    <mc:Fallback xmlns="">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18A0A-1F72-4F5D-AC94-C32C982720DE}"/>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How to improve your sleep</a:t>
            </a:r>
            <a:endParaRPr lang="zh-CN" altLang="en-US" dirty="0"/>
          </a:p>
        </p:txBody>
      </p:sp>
      <p:sp>
        <p:nvSpPr>
          <p:cNvPr id="3" name="内容占位符 2">
            <a:extLst>
              <a:ext uri="{FF2B5EF4-FFF2-40B4-BE49-F238E27FC236}">
                <a16:creationId xmlns:a16="http://schemas.microsoft.com/office/drawing/2014/main" id="{48C724D8-B576-4D8C-B577-4B4385E1D4EF}"/>
              </a:ext>
            </a:extLst>
          </p:cNvPr>
          <p:cNvSpPr>
            <a:spLocks noGrp="1"/>
          </p:cNvSpPr>
          <p:nvPr>
            <p:ph idx="1"/>
          </p:nvPr>
        </p:nvSpPr>
        <p:spPr>
          <a:xfrm>
            <a:off x="3559300" y="1716587"/>
            <a:ext cx="6720155" cy="4351338"/>
          </a:xfrm>
        </p:spPr>
        <p:txBody>
          <a:bodyPr/>
          <a:lstStyle/>
          <a:p>
            <a:r>
              <a:rPr lang="en-US" altLang="zh-CN" dirty="0">
                <a:latin typeface="Calibri" panose="020F0502020204030204" pitchFamily="34" charset="0"/>
                <a:cs typeface="Calibri" panose="020F0502020204030204" pitchFamily="34" charset="0"/>
              </a:rPr>
              <a:t>Sleep n×1.5 hours</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keep a regular sleep routine</a:t>
            </a:r>
          </a:p>
          <a:p>
            <a:pPr marL="0" indent="0">
              <a:buNone/>
            </a:pPr>
            <a:endParaRPr lang="en-US" altLang="zh-CN" dirty="0">
              <a:latin typeface="Calibri" panose="020F0502020204030204" pitchFamily="34" charset="0"/>
              <a:cs typeface="Calibri" panose="020F0502020204030204" pitchFamily="34" charset="0"/>
            </a:endParaRPr>
          </a:p>
          <a:p>
            <a:endParaRPr lang="zh-CN" altLang="en-US" dirty="0"/>
          </a:p>
        </p:txBody>
      </p:sp>
      <p:pic>
        <p:nvPicPr>
          <p:cNvPr id="4" name="图片 3">
            <a:extLst>
              <a:ext uri="{FF2B5EF4-FFF2-40B4-BE49-F238E27FC236}">
                <a16:creationId xmlns:a16="http://schemas.microsoft.com/office/drawing/2014/main" id="{EA435ACD-7F1A-49ED-85B3-4FE4E45F6E06}"/>
              </a:ext>
            </a:extLst>
          </p:cNvPr>
          <p:cNvPicPr>
            <a:picLocks noChangeAspect="1"/>
          </p:cNvPicPr>
          <p:nvPr/>
        </p:nvPicPr>
        <p:blipFill>
          <a:blip r:embed="rId6"/>
          <a:stretch>
            <a:fillRect/>
          </a:stretch>
        </p:blipFill>
        <p:spPr>
          <a:xfrm>
            <a:off x="1182748" y="1716587"/>
            <a:ext cx="1486996" cy="1621976"/>
          </a:xfrm>
          <a:prstGeom prst="rect">
            <a:avLst/>
          </a:prstGeom>
        </p:spPr>
      </p:pic>
      <p:pic>
        <p:nvPicPr>
          <p:cNvPr id="5" name="图片 4">
            <a:extLst>
              <a:ext uri="{FF2B5EF4-FFF2-40B4-BE49-F238E27FC236}">
                <a16:creationId xmlns:a16="http://schemas.microsoft.com/office/drawing/2014/main" id="{430C8D40-9B7F-40E1-ADC3-98CA7EC66366}"/>
              </a:ext>
            </a:extLst>
          </p:cNvPr>
          <p:cNvPicPr>
            <a:picLocks noChangeAspect="1"/>
          </p:cNvPicPr>
          <p:nvPr/>
        </p:nvPicPr>
        <p:blipFill>
          <a:blip r:embed="rId7"/>
          <a:stretch>
            <a:fillRect/>
          </a:stretch>
        </p:blipFill>
        <p:spPr>
          <a:xfrm>
            <a:off x="838200" y="4199705"/>
            <a:ext cx="2527044" cy="1325563"/>
          </a:xfrm>
          <a:prstGeom prst="rect">
            <a:avLst/>
          </a:prstGeom>
        </p:spPr>
      </p:pic>
      <p:sp>
        <p:nvSpPr>
          <p:cNvPr id="6" name="文本框 5">
            <a:extLst>
              <a:ext uri="{FF2B5EF4-FFF2-40B4-BE49-F238E27FC236}">
                <a16:creationId xmlns:a16="http://schemas.microsoft.com/office/drawing/2014/main" id="{08B83873-C0BA-44C2-8A1A-BA8FF2C6E07F}"/>
              </a:ext>
            </a:extLst>
          </p:cNvPr>
          <p:cNvSpPr txBox="1"/>
          <p:nvPr/>
        </p:nvSpPr>
        <p:spPr>
          <a:xfrm>
            <a:off x="1007807" y="833736"/>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7" name="文本框 6">
            <a:extLst>
              <a:ext uri="{FF2B5EF4-FFF2-40B4-BE49-F238E27FC236}">
                <a16:creationId xmlns:a16="http://schemas.microsoft.com/office/drawing/2014/main" id="{9508476B-8A20-45EC-8E11-2C8A224CEA5F}"/>
              </a:ext>
            </a:extLst>
          </p:cNvPr>
          <p:cNvSpPr txBox="1"/>
          <p:nvPr/>
        </p:nvSpPr>
        <p:spPr>
          <a:xfrm>
            <a:off x="8372637" y="1086904"/>
            <a:ext cx="1693092" cy="830997"/>
          </a:xfrm>
          <a:prstGeom prst="rect">
            <a:avLst/>
          </a:prstGeom>
          <a:noFill/>
        </p:spPr>
        <p:txBody>
          <a:bodyPr wrap="none" rtlCol="0">
            <a:spAutoFit/>
          </a:bodyPr>
          <a:lstStyle/>
          <a:p>
            <a:r>
              <a:rPr lang="en-US" altLang="zh-CN" sz="4800" b="1" dirty="0">
                <a:solidFill>
                  <a:schemeClr val="accent4">
                    <a:lumMod val="75000"/>
                  </a:schemeClr>
                </a:solidFill>
                <a:latin typeface="Calibri" panose="020F0502020204030204" pitchFamily="34" charset="0"/>
                <a:cs typeface="Calibri" panose="020F0502020204030204" pitchFamily="34" charset="0"/>
              </a:rPr>
              <a:t>LIGHT</a:t>
            </a:r>
            <a:endParaRPr lang="zh-CN" altLang="en-US" sz="4800" b="1" dirty="0">
              <a:solidFill>
                <a:schemeClr val="accent4">
                  <a:lumMod val="75000"/>
                </a:schemeClr>
              </a:solidFill>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EF2C178E-53F9-4080-9181-E0E6E562C5D5}"/>
              </a:ext>
            </a:extLst>
          </p:cNvPr>
          <p:cNvSpPr txBox="1"/>
          <p:nvPr/>
        </p:nvSpPr>
        <p:spPr>
          <a:xfrm>
            <a:off x="9591779" y="2246393"/>
            <a:ext cx="1762021" cy="830997"/>
          </a:xfrm>
          <a:prstGeom prst="rect">
            <a:avLst/>
          </a:prstGeom>
          <a:noFill/>
        </p:spPr>
        <p:txBody>
          <a:bodyPr wrap="none" rtlCol="0">
            <a:spAutoFit/>
          </a:bodyPr>
          <a:lstStyle/>
          <a:p>
            <a:r>
              <a:rPr lang="en-US" altLang="zh-CN" sz="4800" b="1" dirty="0">
                <a:solidFill>
                  <a:schemeClr val="accent2">
                    <a:lumMod val="75000"/>
                  </a:schemeClr>
                </a:solidFill>
                <a:latin typeface="Calibri" panose="020F0502020204030204" pitchFamily="34" charset="0"/>
                <a:cs typeface="Calibri" panose="020F0502020204030204" pitchFamily="34" charset="0"/>
              </a:rPr>
              <a:t>NOISE</a:t>
            </a:r>
            <a:endParaRPr lang="zh-CN" altLang="en-US" sz="4800" b="1" dirty="0">
              <a:solidFill>
                <a:schemeClr val="accent2">
                  <a:lumMod val="75000"/>
                </a:schemeClr>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8E4C5CCE-7615-44EA-91C1-503C74B52D35}"/>
              </a:ext>
            </a:extLst>
          </p:cNvPr>
          <p:cNvSpPr txBox="1"/>
          <p:nvPr/>
        </p:nvSpPr>
        <p:spPr>
          <a:xfrm>
            <a:off x="9402292" y="3633095"/>
            <a:ext cx="877163" cy="923330"/>
          </a:xfrm>
          <a:prstGeom prst="rect">
            <a:avLst/>
          </a:prstGeom>
          <a:noFill/>
        </p:spPr>
        <p:txBody>
          <a:bodyPr wrap="none" rtlCol="0">
            <a:spAutoFit/>
          </a:bodyPr>
          <a:lstStyle/>
          <a:p>
            <a:r>
              <a:rPr lang="zh-CN" altLang="en-US" sz="5400" b="1" dirty="0">
                <a:solidFill>
                  <a:srgbClr val="00B0F0"/>
                </a:solidFill>
                <a:latin typeface="Calibri" panose="020F0502020204030204" pitchFamily="34" charset="0"/>
                <a:cs typeface="Calibri" panose="020F0502020204030204" pitchFamily="34" charset="0"/>
              </a:rPr>
              <a:t>℃</a:t>
            </a:r>
          </a:p>
        </p:txBody>
      </p:sp>
      <p:sp>
        <p:nvSpPr>
          <p:cNvPr id="10" name="文本框 9">
            <a:extLst>
              <a:ext uri="{FF2B5EF4-FFF2-40B4-BE49-F238E27FC236}">
                <a16:creationId xmlns:a16="http://schemas.microsoft.com/office/drawing/2014/main" id="{0652F8D5-B0D8-483F-8041-A733F8A31B75}"/>
              </a:ext>
            </a:extLst>
          </p:cNvPr>
          <p:cNvSpPr txBox="1"/>
          <p:nvPr/>
        </p:nvSpPr>
        <p:spPr>
          <a:xfrm>
            <a:off x="1032256" y="3151449"/>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13" name="矩形 12">
            <a:extLst>
              <a:ext uri="{FF2B5EF4-FFF2-40B4-BE49-F238E27FC236}">
                <a16:creationId xmlns:a16="http://schemas.microsoft.com/office/drawing/2014/main" id="{8F046A07-879B-4B2D-9D29-5406B594115F}"/>
              </a:ext>
            </a:extLst>
          </p:cNvPr>
          <p:cNvSpPr/>
          <p:nvPr/>
        </p:nvSpPr>
        <p:spPr>
          <a:xfrm>
            <a:off x="205918" y="215900"/>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 name="图片 13" descr="卡通画&#10;&#10;描述已自动生成">
            <a:extLst>
              <a:ext uri="{FF2B5EF4-FFF2-40B4-BE49-F238E27FC236}">
                <a16:creationId xmlns:a16="http://schemas.microsoft.com/office/drawing/2014/main" id="{58E8BA9F-674A-42BD-9E04-695371DACC63}"/>
              </a:ext>
            </a:extLst>
          </p:cNvPr>
          <p:cNvPicPr>
            <a:picLocks noChangeAspect="1"/>
          </p:cNvPicPr>
          <p:nvPr/>
        </p:nvPicPr>
        <p:blipFill rotWithShape="1">
          <a:blip r:embed="rId8"/>
          <a:srcRect l="2461"/>
          <a:stretch/>
        </p:blipFill>
        <p:spPr>
          <a:xfrm>
            <a:off x="10208047" y="5138331"/>
            <a:ext cx="1740521" cy="1492327"/>
          </a:xfrm>
          <a:prstGeom prst="rect">
            <a:avLst/>
          </a:prstGeom>
        </p:spPr>
      </p:pic>
      <p:sp>
        <p:nvSpPr>
          <p:cNvPr id="15" name="流程图: 接点 14">
            <a:extLst>
              <a:ext uri="{FF2B5EF4-FFF2-40B4-BE49-F238E27FC236}">
                <a16:creationId xmlns:a16="http://schemas.microsoft.com/office/drawing/2014/main" id="{47FD9F4C-2A28-43B1-8792-D0608B753CA6}"/>
              </a:ext>
            </a:extLst>
          </p:cNvPr>
          <p:cNvSpPr/>
          <p:nvPr/>
        </p:nvSpPr>
        <p:spPr>
          <a:xfrm>
            <a:off x="9935074" y="627287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接点 15">
            <a:extLst>
              <a:ext uri="{FF2B5EF4-FFF2-40B4-BE49-F238E27FC236}">
                <a16:creationId xmlns:a16="http://schemas.microsoft.com/office/drawing/2014/main" id="{166D72C1-8F7A-4A9F-9C53-5F3D6DF207F8}"/>
              </a:ext>
            </a:extLst>
          </p:cNvPr>
          <p:cNvSpPr/>
          <p:nvPr/>
        </p:nvSpPr>
        <p:spPr>
          <a:xfrm>
            <a:off x="11432893" y="485332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图片 16" descr="图表&#10;&#10;描述已自动生成">
            <a:extLst>
              <a:ext uri="{FF2B5EF4-FFF2-40B4-BE49-F238E27FC236}">
                <a16:creationId xmlns:a16="http://schemas.microsoft.com/office/drawing/2014/main" id="{4A251B68-6FE9-4CCC-A00A-C5D177E89E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4579" y="3151449"/>
            <a:ext cx="4529689" cy="3216080"/>
          </a:xfrm>
          <a:prstGeom prst="rect">
            <a:avLst/>
          </a:prstGeom>
        </p:spPr>
      </p:pic>
      <p:pic>
        <p:nvPicPr>
          <p:cNvPr id="18" name="Audio 17">
            <a:hlinkClick r:id="" action="ppaction://media"/>
            <a:extLst>
              <a:ext uri="{FF2B5EF4-FFF2-40B4-BE49-F238E27FC236}">
                <a16:creationId xmlns:a16="http://schemas.microsoft.com/office/drawing/2014/main" id="{72596E0F-EDB5-974A-8524-EAA0FD7C0ED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55725406"/>
      </p:ext>
    </p:extLst>
  </p:cSld>
  <p:clrMapOvr>
    <a:masterClrMapping/>
  </p:clrMapOvr>
  <mc:AlternateContent xmlns:mc="http://schemas.openxmlformats.org/markup-compatibility/2006" xmlns:p14="http://schemas.microsoft.com/office/powerpoint/2010/main">
    <mc:Choice Requires="p14">
      <p:transition spd="slow" p14:dur="2000" advTm="120745"/>
    </mc:Choice>
    <mc:Fallback xmlns="">
      <p:transition spd="slow" advTm="12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8"/>
                </p:tgtEl>
              </p:cMediaNode>
            </p:audio>
          </p:childTnLst>
        </p:cTn>
      </p:par>
    </p:tnLst>
    <p:bldLst>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E57E-B8F8-4568-996E-0B2F197BE4B8}"/>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Take home message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45504B36-9B80-43E9-9F58-28C4C648D2E8}"/>
              </a:ext>
            </a:extLst>
          </p:cNvPr>
          <p:cNvSpPr>
            <a:spLocks noGrp="1"/>
          </p:cNvSpPr>
          <p:nvPr>
            <p:ph idx="1"/>
          </p:nvPr>
        </p:nvSpPr>
        <p:spPr/>
        <p:txBody>
          <a:bodyPr/>
          <a:lstStyle/>
          <a:p>
            <a:pPr>
              <a:lnSpc>
                <a:spcPct val="150000"/>
              </a:lnSpc>
              <a:spcAft>
                <a:spcPts val="600"/>
              </a:spcAft>
            </a:pPr>
            <a:r>
              <a:rPr lang="en-US" altLang="zh-CN" dirty="0">
                <a:latin typeface="Calibri" panose="020F0502020204030204" pitchFamily="34" charset="0"/>
                <a:cs typeface="Calibri" panose="020F0502020204030204" pitchFamily="34" charset="0"/>
              </a:rPr>
              <a:t>As you sleep, your brain cycles through four stages, including NREM (1 to 3 stages) and REM (the 4 stage).</a:t>
            </a:r>
          </a:p>
          <a:p>
            <a:pPr>
              <a:lnSpc>
                <a:spcPct val="150000"/>
              </a:lnSpc>
              <a:spcAft>
                <a:spcPts val="600"/>
              </a:spcAft>
            </a:pPr>
            <a:r>
              <a:rPr lang="en-US" altLang="zh-CN" dirty="0">
                <a:latin typeface="Calibri" panose="020F0502020204030204" pitchFamily="34" charset="0"/>
                <a:cs typeface="Calibri" panose="020F0502020204030204" pitchFamily="34" charset="0"/>
              </a:rPr>
              <a:t>Each stage has unique features or functions.</a:t>
            </a:r>
          </a:p>
          <a:p>
            <a:pPr>
              <a:lnSpc>
                <a:spcPct val="150000"/>
              </a:lnSpc>
              <a:spcAft>
                <a:spcPts val="600"/>
              </a:spcAft>
            </a:pPr>
            <a:r>
              <a:rPr lang="en-US" altLang="zh-CN" dirty="0">
                <a:latin typeface="Calibri" panose="020F0502020204030204" pitchFamily="34" charset="0"/>
                <a:cs typeface="Calibri" panose="020F0502020204030204" pitchFamily="34" charset="0"/>
              </a:rPr>
              <a:t>Your sleep habits should obey the sleep cycle.</a:t>
            </a:r>
            <a:endParaRPr lang="zh-CN" altLang="en-US"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6C5974BB-E896-894F-A601-53319CAC95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98709752"/>
      </p:ext>
    </p:extLst>
  </p:cSld>
  <p:clrMapOvr>
    <a:masterClrMapping/>
  </p:clrMapOvr>
  <mc:AlternateContent xmlns:mc="http://schemas.openxmlformats.org/markup-compatibility/2006" xmlns:p14="http://schemas.microsoft.com/office/powerpoint/2010/main">
    <mc:Choice Requires="p14">
      <p:transition spd="slow" p14:dur="2000" advTm="24737"/>
    </mc:Choice>
    <mc:Fallback xmlns="">
      <p:transition spd="slow" advTm="2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Reference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838200" y="1538877"/>
            <a:ext cx="10515600" cy="4351338"/>
          </a:xfrm>
        </p:spPr>
        <p:txBody>
          <a:bodyPr>
            <a:normAutofit/>
          </a:bodyPr>
          <a:lstStyle/>
          <a:p>
            <a:pPr marL="0" indent="0">
              <a:buNone/>
            </a:pPr>
            <a:r>
              <a:rPr lang="en-US" altLang="zh-CN" sz="2200" dirty="0">
                <a:solidFill>
                  <a:srgbClr val="212121"/>
                </a:solidFill>
                <a:latin typeface="Calibri" panose="020F0502020204030204" pitchFamily="34" charset="0"/>
                <a:cs typeface="Calibri" panose="020F0502020204030204" pitchFamily="34" charset="0"/>
              </a:rPr>
              <a:t>ALAM, N. (2013) NREM Sleep: Anatomy and Physiology</a:t>
            </a:r>
            <a:r>
              <a:rPr lang="en-US" altLang="zh-CN" sz="2200" i="1" dirty="0">
                <a:solidFill>
                  <a:srgbClr val="212121"/>
                </a:solidFill>
                <a:latin typeface="Calibri" panose="020F0502020204030204" pitchFamily="34" charset="0"/>
                <a:cs typeface="Calibri" panose="020F0502020204030204" pitchFamily="34" charset="0"/>
              </a:rPr>
              <a:t>. </a:t>
            </a:r>
            <a:r>
              <a:rPr lang="en-US" altLang="zh-CN" sz="2200" dirty="0">
                <a:solidFill>
                  <a:srgbClr val="212121"/>
                </a:solidFill>
                <a:latin typeface="Calibri" panose="020F0502020204030204" pitchFamily="34" charset="0"/>
                <a:cs typeface="Calibri" panose="020F0502020204030204" pitchFamily="34" charset="0"/>
              </a:rPr>
              <a:t>IN: KUSHIDA, C. (Eds.) </a:t>
            </a:r>
            <a:r>
              <a:rPr lang="en-US" altLang="zh-CN" sz="2200" i="1" dirty="0">
                <a:solidFill>
                  <a:srgbClr val="212121"/>
                </a:solidFill>
                <a:latin typeface="Calibri" panose="020F0502020204030204" pitchFamily="34" charset="0"/>
                <a:cs typeface="Calibri" panose="020F0502020204030204" pitchFamily="34" charset="0"/>
              </a:rPr>
              <a:t>Encyclopedia of Sleep</a:t>
            </a:r>
            <a:r>
              <a:rPr lang="en-US" altLang="zh-CN" sz="2200" dirty="0">
                <a:solidFill>
                  <a:srgbClr val="212121"/>
                </a:solidFill>
                <a:latin typeface="Calibri" panose="020F0502020204030204" pitchFamily="34" charset="0"/>
                <a:cs typeface="Calibri" panose="020F0502020204030204" pitchFamily="34" charset="0"/>
              </a:rPr>
              <a:t>, </a:t>
            </a:r>
            <a:r>
              <a:rPr lang="en-US" altLang="zh-CN" sz="2200" dirty="0" err="1">
                <a:solidFill>
                  <a:srgbClr val="212121"/>
                </a:solidFill>
                <a:latin typeface="Calibri" panose="020F0502020204030204" pitchFamily="34" charset="0"/>
                <a:cs typeface="Calibri" panose="020F0502020204030204" pitchFamily="34" charset="0"/>
              </a:rPr>
              <a:t>London:Academic</a:t>
            </a:r>
            <a:r>
              <a:rPr lang="en-US" altLang="zh-CN" sz="2200" dirty="0">
                <a:solidFill>
                  <a:srgbClr val="212121"/>
                </a:solidFill>
                <a:latin typeface="Calibri" panose="020F0502020204030204" pitchFamily="34" charset="0"/>
                <a:cs typeface="Calibri" panose="020F0502020204030204" pitchFamily="34" charset="0"/>
              </a:rPr>
              <a:t> Press, pp453-459.</a:t>
            </a:r>
          </a:p>
          <a:p>
            <a:pPr marL="0" indent="0">
              <a:buNone/>
            </a:pPr>
            <a:r>
              <a:rPr lang="en-US" altLang="zh-CN" sz="2200" b="0" i="0" dirty="0">
                <a:solidFill>
                  <a:srgbClr val="212121"/>
                </a:solidFill>
                <a:effectLst/>
                <a:latin typeface="Calibri" panose="020F0502020204030204" pitchFamily="34" charset="0"/>
                <a:cs typeface="Calibri" panose="020F0502020204030204" pitchFamily="34" charset="0"/>
              </a:rPr>
              <a:t>CALANDRA-BUONAURA, G., ALESSANDRIA, M., LIGUORI, R., LUGARESI, E. &amp; PROVINI, F. (2014) Hypnic jerks: neurophysiological characterization of a new motor pattern. </a:t>
            </a:r>
            <a:r>
              <a:rPr lang="en-US" altLang="zh-CN" sz="2200" b="0" i="1" dirty="0">
                <a:solidFill>
                  <a:srgbClr val="212121"/>
                </a:solidFill>
                <a:effectLst/>
                <a:latin typeface="Calibri" panose="020F0502020204030204" pitchFamily="34" charset="0"/>
                <a:cs typeface="Calibri" panose="020F0502020204030204" pitchFamily="34" charset="0"/>
              </a:rPr>
              <a:t>Sleep Med. </a:t>
            </a:r>
            <a:r>
              <a:rPr lang="en-US" altLang="zh-CN" sz="2200" b="0" i="0" dirty="0">
                <a:solidFill>
                  <a:srgbClr val="212121"/>
                </a:solidFill>
                <a:effectLst/>
                <a:latin typeface="Calibri" panose="020F0502020204030204" pitchFamily="34" charset="0"/>
                <a:cs typeface="Calibri" panose="020F0502020204030204" pitchFamily="34" charset="0"/>
              </a:rPr>
              <a:t>15(6), 725-727. </a:t>
            </a:r>
          </a:p>
          <a:p>
            <a:pPr marL="0" indent="0">
              <a:buNone/>
            </a:pPr>
            <a:r>
              <a:rPr lang="en-US" altLang="zh-CN" sz="2200" dirty="0">
                <a:latin typeface="Calibri" panose="020F0502020204030204" pitchFamily="34" charset="0"/>
                <a:cs typeface="Calibri" panose="020F0502020204030204" pitchFamily="34" charset="0"/>
              </a:rPr>
              <a:t>Pana-</a:t>
            </a:r>
            <a:r>
              <a:rPr lang="en-US" altLang="zh-CN" sz="2200" dirty="0" err="1">
                <a:latin typeface="Calibri" panose="020F0502020204030204" pitchFamily="34" charset="0"/>
                <a:cs typeface="Calibri" panose="020F0502020204030204" pitchFamily="34" charset="0"/>
              </a:rPr>
              <a:t>Cryan</a:t>
            </a:r>
            <a:r>
              <a:rPr lang="en-US" altLang="zh-CN" sz="2200" dirty="0">
                <a:latin typeface="Calibri" panose="020F0502020204030204" pitchFamily="34" charset="0"/>
                <a:cs typeface="Calibri" panose="020F0502020204030204" pitchFamily="34" charset="0"/>
              </a:rPr>
              <a:t>, R. (2020) </a:t>
            </a:r>
            <a:r>
              <a:rPr lang="en-US" altLang="zh-CN" sz="2200" i="1" dirty="0" err="1">
                <a:latin typeface="Calibri" panose="020F0502020204030204" pitchFamily="34" charset="0"/>
                <a:cs typeface="Calibri" panose="020F0502020204030204" pitchFamily="34" charset="0"/>
              </a:rPr>
              <a:t>QuickStats</a:t>
            </a:r>
            <a:r>
              <a:rPr lang="en-US" altLang="zh-CN" sz="2200" i="1" dirty="0">
                <a:latin typeface="Calibri" panose="020F0502020204030204" pitchFamily="34" charset="0"/>
                <a:cs typeface="Calibri" panose="020F0502020204030204" pitchFamily="34" charset="0"/>
              </a:rPr>
              <a:t>: Percentage of Currently Employed Adults Aged ≥18 Years Who Reported an Average of ≤6 Hours of Sleep per 24-Hour Period, by Employment Category — National Health Interview Survey, United States, 2008–2009 and 2017–2018</a:t>
            </a:r>
            <a:r>
              <a:rPr lang="en-US" altLang="zh-CN" sz="2200" dirty="0">
                <a:latin typeface="Calibri" panose="020F0502020204030204" pitchFamily="34" charset="0"/>
                <a:cs typeface="Calibri" panose="020F0502020204030204" pitchFamily="34" charset="0"/>
              </a:rPr>
              <a:t> [online]</a:t>
            </a:r>
            <a:r>
              <a:rPr lang="en-US" altLang="zh-CN" sz="2200" i="1"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Centers for Disease Control and Prevention. Available from: </a:t>
            </a:r>
            <a:r>
              <a:rPr lang="en-US" altLang="zh-CN" sz="2200" dirty="0">
                <a:latin typeface="Calibri" panose="020F0502020204030204" pitchFamily="34" charset="0"/>
                <a:cs typeface="Calibri" panose="020F0502020204030204" pitchFamily="34" charset="0"/>
                <a:hlinkClick r:id="rId4"/>
              </a:rPr>
              <a:t>https://www.cdc.gov/mmwr/volumes/69/wr/mm6916a5.htm</a:t>
            </a:r>
            <a:r>
              <a:rPr lang="en-US" altLang="zh-CN" sz="2200" dirty="0">
                <a:latin typeface="Calibri" panose="020F0502020204030204" pitchFamily="34" charset="0"/>
                <a:cs typeface="Calibri" panose="020F0502020204030204" pitchFamily="34" charset="0"/>
              </a:rPr>
              <a:t> [Accessed 07/12/2021].</a:t>
            </a:r>
          </a:p>
          <a:p>
            <a:pPr marL="0" indent="0">
              <a:buNone/>
            </a:pPr>
            <a:r>
              <a:rPr lang="en-US" altLang="zh-CN" sz="2200" dirty="0">
                <a:latin typeface="Calibri" panose="020F0502020204030204" pitchFamily="34" charset="0"/>
                <a:cs typeface="Calibri" panose="020F0502020204030204" pitchFamily="34" charset="0"/>
              </a:rPr>
              <a:t>Mantua, J. &amp; Simonelli, G. (2019) Sleep duration and cognition: is there an ideal amount? </a:t>
            </a:r>
            <a:r>
              <a:rPr lang="en-US" altLang="zh-CN" sz="2200" i="1" dirty="0">
                <a:latin typeface="Calibri" panose="020F0502020204030204" pitchFamily="34" charset="0"/>
                <a:cs typeface="Calibri" panose="020F0502020204030204" pitchFamily="34" charset="0"/>
              </a:rPr>
              <a:t>Sleep.</a:t>
            </a:r>
            <a:r>
              <a:rPr lang="en-US" altLang="zh-CN" sz="2200" dirty="0">
                <a:latin typeface="Calibri" panose="020F0502020204030204" pitchFamily="34" charset="0"/>
                <a:cs typeface="Calibri" panose="020F0502020204030204" pitchFamily="34" charset="0"/>
              </a:rPr>
              <a:t> 42(3), zsz010.</a:t>
            </a:r>
            <a:endParaRPr lang="en-US" altLang="zh-CN" sz="2200" dirty="0">
              <a:solidFill>
                <a:srgbClr val="212121"/>
              </a:solidFill>
              <a:latin typeface="BlinkMacSystemFont"/>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59845"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8CB73C88-6F1E-4C42-8D7D-7DB870E7EB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6544590"/>
      </p:ext>
    </p:extLst>
  </p:cSld>
  <p:clrMapOvr>
    <a:masterClrMapping/>
  </p:clrMapOvr>
  <mc:AlternateContent xmlns:mc="http://schemas.openxmlformats.org/markup-compatibility/2006" xmlns:p14="http://schemas.microsoft.com/office/powerpoint/2010/main">
    <mc:Choice Requires="p14">
      <p:transition spd="slow" p14:dur="2000" advTm="3343"/>
    </mc:Choice>
    <mc:Fallback xmlns="">
      <p:transition spd="slow" advTm="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Image Credits</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785306" y="1690688"/>
            <a:ext cx="10515600" cy="4351338"/>
          </a:xfrm>
        </p:spPr>
        <p:txBody>
          <a:bodyPr>
            <a:noAutofit/>
          </a:bodyPr>
          <a:lstStyle/>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www.sleepresolutions.com</a:t>
            </a:r>
            <a:r>
              <a:rPr lang="en-US" altLang="zh-CN" sz="2400" dirty="0">
                <a:latin typeface="Calibri" panose="020F0502020204030204" pitchFamily="34" charset="0"/>
                <a:cs typeface="Calibri" panose="020F0502020204030204" pitchFamily="34" charset="0"/>
              </a:rPr>
              <a:t>/blog/rem-sleep-what-it-is-why-we-need-it</a:t>
            </a: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www.awesomeinventions.com</a:t>
            </a:r>
            <a:r>
              <a:rPr lang="en-US" altLang="zh-CN" sz="2400" dirty="0">
                <a:latin typeface="Calibri" panose="020F0502020204030204" pitchFamily="34" charset="0"/>
                <a:cs typeface="Calibri" panose="020F0502020204030204" pitchFamily="34" charset="0"/>
              </a:rPr>
              <a:t>/wp-content/uploads/2016/03/rem-</a:t>
            </a:r>
            <a:r>
              <a:rPr lang="en-US" altLang="zh-CN" sz="2400" dirty="0" err="1">
                <a:latin typeface="Calibri" panose="020F0502020204030204" pitchFamily="34" charset="0"/>
                <a:cs typeface="Calibri" panose="020F0502020204030204" pitchFamily="34" charset="0"/>
              </a:rPr>
              <a:t>paralysis.jpg</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www.wise-geek.com</a:t>
            </a:r>
            <a:r>
              <a:rPr lang="en-US" altLang="zh-CN" sz="2400" dirty="0">
                <a:latin typeface="Calibri" panose="020F0502020204030204" pitchFamily="34" charset="0"/>
                <a:cs typeface="Calibri" panose="020F0502020204030204" pitchFamily="34" charset="0"/>
              </a:rPr>
              <a:t>/what-is-rem-behavior-</a:t>
            </a:r>
            <a:r>
              <a:rPr lang="en-US" altLang="zh-CN" sz="2400" dirty="0" err="1">
                <a:latin typeface="Calibri" panose="020F0502020204030204" pitchFamily="34" charset="0"/>
                <a:cs typeface="Calibri" panose="020F0502020204030204" pitchFamily="34" charset="0"/>
              </a:rPr>
              <a:t>disorder.htm</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www.shutterstock.com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zh</a:t>
            </a:r>
            <a:r>
              <a:rPr lang="en-US" altLang="zh-CN" sz="2400" dirty="0">
                <a:solidFill>
                  <a:srgbClr val="212121"/>
                </a:solidFill>
                <a:latin typeface="Calibri" panose="020F0502020204030204" pitchFamily="34" charset="0"/>
                <a:cs typeface="Calibri" panose="020F0502020204030204" pitchFamily="34" charset="0"/>
              </a:rPr>
              <a:t>/search/</a:t>
            </a:r>
            <a:r>
              <a:rPr lang="en-US" altLang="zh-CN" sz="2400" dirty="0" err="1">
                <a:solidFill>
                  <a:srgbClr val="212121"/>
                </a:solidFill>
                <a:latin typeface="Calibri" panose="020F0502020204030204" pitchFamily="34" charset="0"/>
                <a:cs typeface="Calibri" panose="020F0502020204030204" pitchFamily="34" charset="0"/>
              </a:rPr>
              <a:t>mental+disorder+cartoon</a:t>
            </a:r>
            <a:endParaRPr lang="en-US" altLang="zh-CN" sz="2400" dirty="0">
              <a:solidFill>
                <a:srgbClr val="212121"/>
              </a:solidFill>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www.kindpng.com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imgv</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iRRxhhh_shocked</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png</a:t>
            </a:r>
            <a:r>
              <a:rPr lang="en-US" altLang="zh-CN" sz="2400" dirty="0">
                <a:solidFill>
                  <a:srgbClr val="212121"/>
                </a:solidFill>
                <a:latin typeface="Calibri" panose="020F0502020204030204" pitchFamily="34" charset="0"/>
                <a:cs typeface="Calibri" panose="020F0502020204030204" pitchFamily="34" charset="0"/>
              </a:rPr>
              <a:t>-page-hand-over-mouth-cartoon-transparent/</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miratico.com</a:t>
            </a:r>
            <a:r>
              <a:rPr lang="en-US" altLang="zh-CN" sz="2400" dirty="0">
                <a:solidFill>
                  <a:srgbClr val="212121"/>
                </a:solidFill>
                <a:latin typeface="Calibri" panose="020F0502020204030204" pitchFamily="34" charset="0"/>
                <a:cs typeface="Calibri" panose="020F0502020204030204" pitchFamily="34" charset="0"/>
              </a:rPr>
              <a:t>/every-night-sleep-descended-heavens/stages/</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www.end</a:t>
            </a:r>
            <a:r>
              <a:rPr lang="en-US" altLang="zh-CN" sz="2400" dirty="0">
                <a:solidFill>
                  <a:srgbClr val="212121"/>
                </a:solidFill>
                <a:latin typeface="Calibri" panose="020F0502020204030204" pitchFamily="34" charset="0"/>
                <a:cs typeface="Calibri" panose="020F0502020204030204" pitchFamily="34" charset="0"/>
              </a:rPr>
              <a:t>-your-sleep-</a:t>
            </a:r>
            <a:r>
              <a:rPr lang="en-US" altLang="zh-CN" sz="2400" dirty="0" err="1">
                <a:solidFill>
                  <a:srgbClr val="212121"/>
                </a:solidFill>
                <a:latin typeface="Calibri" panose="020F0502020204030204" pitchFamily="34" charset="0"/>
                <a:cs typeface="Calibri" panose="020F0502020204030204" pitchFamily="34" charset="0"/>
              </a:rPr>
              <a:t>deprivation.com</a:t>
            </a:r>
            <a:r>
              <a:rPr lang="en-US" altLang="zh-CN" sz="2400" dirty="0">
                <a:solidFill>
                  <a:srgbClr val="212121"/>
                </a:solidFill>
                <a:latin typeface="Calibri" panose="020F0502020204030204" pitchFamily="34" charset="0"/>
                <a:cs typeface="Calibri" panose="020F0502020204030204" pitchFamily="34" charset="0"/>
              </a:rPr>
              <a:t>/what-is-</a:t>
            </a:r>
            <a:r>
              <a:rPr lang="en-US" altLang="zh-CN" sz="2400" dirty="0" err="1">
                <a:solidFill>
                  <a:srgbClr val="212121"/>
                </a:solidFill>
                <a:latin typeface="Calibri" panose="020F0502020204030204" pitchFamily="34" charset="0"/>
                <a:cs typeface="Calibri" panose="020F0502020204030204" pitchFamily="34" charset="0"/>
              </a:rPr>
              <a:t>sleep.html</a:t>
            </a:r>
            <a:endParaRPr lang="en-US" altLang="zh-CN" dirty="0">
              <a:solidFill>
                <a:srgbClr val="21212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281B3BE0-B020-B140-BED1-5E13196589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9657761"/>
      </p:ext>
    </p:extLst>
  </p:cSld>
  <p:clrMapOvr>
    <a:masterClrMapping/>
  </p:clrMapOvr>
  <mc:AlternateContent xmlns:mc="http://schemas.openxmlformats.org/markup-compatibility/2006" xmlns:p14="http://schemas.microsoft.com/office/powerpoint/2010/main">
    <mc:Choice Requires="p14">
      <p:transition spd="slow" p14:dur="2000" advTm="2645"/>
    </mc:Choice>
    <mc:Fallback xmlns="">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2B1A5C7-2A70-416B-87FD-599E9A088164}"/>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E4F3A528-3D72-4864-87B2-A66429CA0E26}"/>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4FC85049-926B-4AD4-A610-ABF04356A0C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09104FE9-8745-4A4A-AA86-25D3E9B73085}"/>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a:extLst>
              <a:ext uri="{FF2B5EF4-FFF2-40B4-BE49-F238E27FC236}">
                <a16:creationId xmlns:a16="http://schemas.microsoft.com/office/drawing/2014/main" id="{AD2CE10B-E084-4B55-B746-10C992E42BE3}"/>
              </a:ext>
            </a:extLst>
          </p:cNvPr>
          <p:cNvSpPr txBox="1"/>
          <p:nvPr/>
        </p:nvSpPr>
        <p:spPr>
          <a:xfrm>
            <a:off x="3167321" y="4590054"/>
            <a:ext cx="5439310" cy="1107996"/>
          </a:xfrm>
          <a:prstGeom prst="rect">
            <a:avLst/>
          </a:prstGeom>
          <a:noFill/>
        </p:spPr>
        <p:txBody>
          <a:bodyPr wrap="none" rtlCol="0">
            <a:spAutoFit/>
          </a:bodyPr>
          <a:lstStyle/>
          <a:p>
            <a:r>
              <a:rPr lang="en-US" altLang="zh-CN" sz="6600" b="1" dirty="0">
                <a:solidFill>
                  <a:schemeClr val="accent1">
                    <a:lumMod val="75000"/>
                  </a:schemeClr>
                </a:solidFill>
                <a:latin typeface="Gabriola" panose="04040605051002020D02" pitchFamily="82" charset="0"/>
              </a:rPr>
              <a:t>Thanks for watching</a:t>
            </a:r>
            <a:endParaRPr lang="zh-CN" altLang="en-US" sz="6600" b="1" dirty="0">
              <a:solidFill>
                <a:schemeClr val="accent1">
                  <a:lumMod val="75000"/>
                </a:schemeClr>
              </a:solidFill>
              <a:latin typeface="Gabriola" panose="04040605051002020D02" pitchFamily="82" charset="0"/>
            </a:endParaRPr>
          </a:p>
        </p:txBody>
      </p:sp>
      <p:pic>
        <p:nvPicPr>
          <p:cNvPr id="10" name="我的影片 2_AwvIKK.mp4">
            <a:hlinkClick r:id="" action="ppaction://media"/>
            <a:extLst>
              <a:ext uri="{FF2B5EF4-FFF2-40B4-BE49-F238E27FC236}">
                <a16:creationId xmlns:a16="http://schemas.microsoft.com/office/drawing/2014/main" id="{EF1E3659-9752-A046-AC64-7A262D657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449" y="573916"/>
            <a:ext cx="6831548" cy="3842746"/>
          </a:xfrm>
          <a:prstGeom prst="rect">
            <a:avLst/>
          </a:prstGeom>
        </p:spPr>
      </p:pic>
    </p:spTree>
    <p:extLst>
      <p:ext uri="{BB962C8B-B14F-4D97-AF65-F5344CB8AC3E}">
        <p14:creationId xmlns:p14="http://schemas.microsoft.com/office/powerpoint/2010/main" val="3221200414"/>
      </p:ext>
    </p:extLst>
  </p:cSld>
  <p:clrMapOvr>
    <a:masterClrMapping/>
  </p:clrMapOvr>
  <mc:AlternateContent xmlns:mc="http://schemas.openxmlformats.org/markup-compatibility/2006" xmlns:p14="http://schemas.microsoft.com/office/powerpoint/2010/main">
    <mc:Choice Requires="p14">
      <p:transition spd="slow" p14:dur="2000" advTm="1957"/>
    </mc:Choice>
    <mc:Fallback xmlns="">
      <p:transition spd="slow" advTm="1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A923-CD4E-264F-BD83-5069C7A6F859}"/>
              </a:ext>
            </a:extLst>
          </p:cNvPr>
          <p:cNvSpPr>
            <a:spLocks noGrp="1"/>
          </p:cNvSpPr>
          <p:nvPr>
            <p:ph type="title"/>
          </p:nvPr>
        </p:nvSpPr>
        <p:spPr/>
        <p:txBody>
          <a:bodyPr/>
          <a:lstStyle/>
          <a:p>
            <a:r>
              <a:rPr lang="en-US" b="1" dirty="0">
                <a:latin typeface="+mn-lt"/>
              </a:rPr>
              <a:t>Stages of Sleep</a:t>
            </a:r>
          </a:p>
        </p:txBody>
      </p:sp>
      <p:grpSp>
        <p:nvGrpSpPr>
          <p:cNvPr id="5" name="Group 4">
            <a:extLst>
              <a:ext uri="{FF2B5EF4-FFF2-40B4-BE49-F238E27FC236}">
                <a16:creationId xmlns:a16="http://schemas.microsoft.com/office/drawing/2014/main" id="{7C8E33A6-BA2F-7F43-B5C5-7C3ED46CFE80}"/>
              </a:ext>
            </a:extLst>
          </p:cNvPr>
          <p:cNvGrpSpPr/>
          <p:nvPr/>
        </p:nvGrpSpPr>
        <p:grpSpPr>
          <a:xfrm>
            <a:off x="6223379" y="921162"/>
            <a:ext cx="4913544" cy="4329515"/>
            <a:chOff x="6223379" y="1301773"/>
            <a:chExt cx="5854890" cy="5377218"/>
          </a:xfrm>
        </p:grpSpPr>
        <p:pic>
          <p:nvPicPr>
            <p:cNvPr id="7" name="Picture 6">
              <a:extLst>
                <a:ext uri="{FF2B5EF4-FFF2-40B4-BE49-F238E27FC236}">
                  <a16:creationId xmlns:a16="http://schemas.microsoft.com/office/drawing/2014/main" id="{AE1F484A-B6A8-324F-89DD-018596E517F9}"/>
                </a:ext>
              </a:extLst>
            </p:cNvPr>
            <p:cNvPicPr>
              <a:picLocks noChangeAspect="1"/>
            </p:cNvPicPr>
            <p:nvPr/>
          </p:nvPicPr>
          <p:blipFill rotWithShape="1">
            <a:blip r:embed="rId6"/>
            <a:srcRect l="6214" t="3504" r="4443" b="5975"/>
            <a:stretch/>
          </p:blipFill>
          <p:spPr>
            <a:xfrm>
              <a:off x="6223379" y="1301773"/>
              <a:ext cx="5854890" cy="5377218"/>
            </a:xfrm>
            <a:prstGeom prst="rect">
              <a:avLst/>
            </a:prstGeom>
          </p:spPr>
        </p:pic>
        <p:sp>
          <p:nvSpPr>
            <p:cNvPr id="4" name="TextBox 3">
              <a:extLst>
                <a:ext uri="{FF2B5EF4-FFF2-40B4-BE49-F238E27FC236}">
                  <a16:creationId xmlns:a16="http://schemas.microsoft.com/office/drawing/2014/main" id="{54F76817-5D8C-FD40-AA4F-6956AF46BF44}"/>
                </a:ext>
              </a:extLst>
            </p:cNvPr>
            <p:cNvSpPr txBox="1"/>
            <p:nvPr/>
          </p:nvSpPr>
          <p:spPr>
            <a:xfrm>
              <a:off x="9036524" y="1728788"/>
              <a:ext cx="2169318" cy="573384"/>
            </a:xfrm>
            <a:prstGeom prst="rect">
              <a:avLst/>
            </a:prstGeom>
            <a:noFill/>
          </p:spPr>
          <p:txBody>
            <a:bodyPr wrap="square" rtlCol="0">
              <a:spAutoFit/>
            </a:bodyPr>
            <a:lstStyle/>
            <a:p>
              <a:r>
                <a:rPr lang="en-US" sz="2400" dirty="0">
                  <a:solidFill>
                    <a:schemeClr val="accent2"/>
                  </a:solidFill>
                </a:rPr>
                <a:t>Brain waves</a:t>
              </a:r>
            </a:p>
          </p:txBody>
        </p:sp>
      </p:grpSp>
      <p:pic>
        <p:nvPicPr>
          <p:cNvPr id="9" name="Picture 8">
            <a:extLst>
              <a:ext uri="{FF2B5EF4-FFF2-40B4-BE49-F238E27FC236}">
                <a16:creationId xmlns:a16="http://schemas.microsoft.com/office/drawing/2014/main" id="{220697AE-4C9D-2E46-9581-435428C34118}"/>
              </a:ext>
            </a:extLst>
          </p:cNvPr>
          <p:cNvPicPr>
            <a:picLocks noChangeAspect="1"/>
          </p:cNvPicPr>
          <p:nvPr/>
        </p:nvPicPr>
        <p:blipFill rotWithShape="1">
          <a:blip r:embed="rId7"/>
          <a:srcRect l="5402" r="9672"/>
          <a:stretch/>
        </p:blipFill>
        <p:spPr>
          <a:xfrm>
            <a:off x="5580600" y="1607323"/>
            <a:ext cx="5646200" cy="3822809"/>
          </a:xfrm>
          <a:prstGeom prst="rect">
            <a:avLst/>
          </a:prstGeom>
        </p:spPr>
      </p:pic>
      <p:sp>
        <p:nvSpPr>
          <p:cNvPr id="3" name="Content Placeholder 2">
            <a:extLst>
              <a:ext uri="{FF2B5EF4-FFF2-40B4-BE49-F238E27FC236}">
                <a16:creationId xmlns:a16="http://schemas.microsoft.com/office/drawing/2014/main" id="{33C28878-879A-C24C-856B-DFB2A8C6AB0C}"/>
              </a:ext>
            </a:extLst>
          </p:cNvPr>
          <p:cNvSpPr>
            <a:spLocks noGrp="1"/>
          </p:cNvSpPr>
          <p:nvPr>
            <p:ph idx="1"/>
          </p:nvPr>
        </p:nvSpPr>
        <p:spPr>
          <a:xfrm>
            <a:off x="838200" y="1825625"/>
            <a:ext cx="5385179" cy="4329515"/>
          </a:xfrm>
        </p:spPr>
        <p:txBody>
          <a:bodyPr vert="horz" lIns="91440" tIns="45720" rIns="91440" bIns="45720" rtlCol="0" anchor="t">
            <a:normAutofit/>
          </a:bodyPr>
          <a:lstStyle/>
          <a:p>
            <a:r>
              <a:rPr lang="en-US" dirty="0"/>
              <a:t>Non-rapid eye movement, NREM</a:t>
            </a:r>
            <a:endParaRPr lang="en-US" dirty="0">
              <a:cs typeface="Calibri" panose="020F0502020204030204"/>
            </a:endParaRPr>
          </a:p>
          <a:p>
            <a:pPr marL="457200" lvl="1" indent="0">
              <a:buNone/>
            </a:pPr>
            <a:r>
              <a:rPr lang="en-US" dirty="0">
                <a:sym typeface="Wingdings" pitchFamily="2" charset="2"/>
              </a:rPr>
              <a:t> </a:t>
            </a:r>
            <a:r>
              <a:rPr lang="en-US" dirty="0"/>
              <a:t>Stages 1-3</a:t>
            </a:r>
            <a:endParaRPr lang="en-US" dirty="0">
              <a:cs typeface="Calibri"/>
            </a:endParaRPr>
          </a:p>
          <a:p>
            <a:r>
              <a:rPr lang="en-US" dirty="0"/>
              <a:t>Rapid eye movement, REM</a:t>
            </a:r>
          </a:p>
          <a:p>
            <a:pPr marL="457200" lvl="1" indent="0">
              <a:buNone/>
            </a:pPr>
            <a:r>
              <a:rPr lang="en-US" dirty="0">
                <a:sym typeface="Wingdings" pitchFamily="2" charset="2"/>
              </a:rPr>
              <a:t> </a:t>
            </a:r>
            <a:r>
              <a:rPr lang="en-US" dirty="0"/>
              <a:t>Stage 4</a:t>
            </a:r>
            <a:endParaRPr lang="en-US" dirty="0">
              <a:cs typeface="Calibri"/>
            </a:endParaRPr>
          </a:p>
        </p:txBody>
      </p:sp>
      <p:pic>
        <p:nvPicPr>
          <p:cNvPr id="11" name="Audio 10">
            <a:hlinkClick r:id="" action="ppaction://media"/>
            <a:extLst>
              <a:ext uri="{FF2B5EF4-FFF2-40B4-BE49-F238E27FC236}">
                <a16:creationId xmlns:a16="http://schemas.microsoft.com/office/drawing/2014/main" id="{167E74BD-1517-974C-A29A-7535D671E9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
        <p:nvSpPr>
          <p:cNvPr id="10" name="矩形 9">
            <a:extLst>
              <a:ext uri="{FF2B5EF4-FFF2-40B4-BE49-F238E27FC236}">
                <a16:creationId xmlns:a16="http://schemas.microsoft.com/office/drawing/2014/main" id="{CDAE9223-CCCF-470B-8749-6E4E3831202D}"/>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图片 11"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3" name="流程图: 接点 12">
            <a:extLst>
              <a:ext uri="{FF2B5EF4-FFF2-40B4-BE49-F238E27FC236}">
                <a16:creationId xmlns:a16="http://schemas.microsoft.com/office/drawing/2014/main" id="{C2388C86-0070-4D14-8580-4B5E5F2C0B44}"/>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FD1E7F11-C7BF-4D86-AA46-090DD1D0DE0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15977904"/>
      </p:ext>
    </p:extLst>
  </p:cSld>
  <p:clrMapOvr>
    <a:masterClrMapping/>
  </p:clrMapOvr>
  <mc:AlternateContent xmlns:mc="http://schemas.openxmlformats.org/markup-compatibility/2006" xmlns:p14="http://schemas.microsoft.com/office/powerpoint/2010/main">
    <mc:Choice Requires="p14">
      <p:transition spd="slow" p14:dur="2000" advTm="53806"/>
    </mc:Choice>
    <mc:Fallback xmlns="">
      <p:transition spd="slow" advTm="5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blinds(horizontal)">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blinds(horizontal)">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Non-rapid eye movement, NREM</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altLang="zh-CN" b="0" i="0" dirty="0">
                <a:solidFill>
                  <a:srgbClr val="333333"/>
                </a:solidFill>
                <a:effectLst/>
                <a:latin typeface="Calibri" panose="020F0502020204030204" pitchFamily="34" charset="0"/>
                <a:cs typeface="Calibri" panose="020F0502020204030204" pitchFamily="34" charset="0"/>
              </a:rPr>
              <a:t>The first type of sleep you enter. </a:t>
            </a:r>
          </a:p>
          <a:p>
            <a:endParaRPr lang="en-US" altLang="zh-CN" dirty="0">
              <a:solidFill>
                <a:srgbClr val="333333"/>
              </a:solidFill>
              <a:latin typeface="Calibri" panose="020F0502020204030204" pitchFamily="34" charset="0"/>
              <a:cs typeface="Calibri" panose="020F0502020204030204" pitchFamily="34" charset="0"/>
            </a:endParaRP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r>
              <a:rPr lang="en-US" altLang="zh-CN" b="0" i="0" dirty="0">
                <a:solidFill>
                  <a:srgbClr val="333333"/>
                </a:solidFill>
                <a:effectLst/>
                <a:latin typeface="Calibri" panose="020F0502020204030204" pitchFamily="34" charset="0"/>
                <a:cs typeface="Calibri" panose="020F0502020204030204" pitchFamily="34" charset="0"/>
              </a:rPr>
              <a:t>3 stages.</a:t>
            </a: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22D9A9EA-B951-1E4B-B540-C3BEEA655E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40750042"/>
      </p:ext>
    </p:extLst>
  </p:cSld>
  <p:clrMapOvr>
    <a:masterClrMapping/>
  </p:clrMapOvr>
  <mc:AlternateContent xmlns:mc="http://schemas.openxmlformats.org/markup-compatibility/2006" xmlns:p14="http://schemas.microsoft.com/office/powerpoint/2010/main">
    <mc:Choice Requires="p14">
      <p:transition spd="slow" p14:dur="2000" advTm="18357"/>
    </mc:Choice>
    <mc:Fallback xmlns="">
      <p:transition spd="slow" advTm="18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31586"/>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3" name="文本框 12">
            <a:extLst>
              <a:ext uri="{FF2B5EF4-FFF2-40B4-BE49-F238E27FC236}">
                <a16:creationId xmlns:a16="http://schemas.microsoft.com/office/drawing/2014/main" id="{47082605-4E37-4D36-9133-2B6855C9CA80}"/>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18" name="图形 17" descr="爬网 纯色填充">
            <a:extLst>
              <a:ext uri="{FF2B5EF4-FFF2-40B4-BE49-F238E27FC236}">
                <a16:creationId xmlns:a16="http://schemas.microsoft.com/office/drawing/2014/main" id="{853F1F7F-792E-40BA-90C1-BC2D1A3D10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714149">
            <a:off x="2421027" y="4873515"/>
            <a:ext cx="767396" cy="767396"/>
          </a:xfrm>
          <a:prstGeom prst="rect">
            <a:avLst/>
          </a:prstGeom>
        </p:spPr>
      </p:pic>
      <p:pic>
        <p:nvPicPr>
          <p:cNvPr id="24" name="图形 23" descr="想法 轮廓">
            <a:extLst>
              <a:ext uri="{FF2B5EF4-FFF2-40B4-BE49-F238E27FC236}">
                <a16:creationId xmlns:a16="http://schemas.microsoft.com/office/drawing/2014/main" id="{9F9A717E-E4C4-43B8-8EF0-3FCC0C9568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1" y="4829625"/>
            <a:ext cx="1696031" cy="1485065"/>
          </a:xfrm>
          <a:prstGeom prst="rect">
            <a:avLst/>
          </a:prstGeom>
        </p:spPr>
      </p:pic>
      <p:sp>
        <p:nvSpPr>
          <p:cNvPr id="9" name="矩形 8">
            <a:extLst>
              <a:ext uri="{FF2B5EF4-FFF2-40B4-BE49-F238E27FC236}">
                <a16:creationId xmlns:a16="http://schemas.microsoft.com/office/drawing/2014/main" id="{1F72B004-0946-40C2-8054-E257276A15E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732A1395-DF5D-4289-86FC-28A33DD53C07}"/>
              </a:ext>
            </a:extLst>
          </p:cNvPr>
          <p:cNvPicPr>
            <a:picLocks noChangeAspect="1"/>
          </p:cNvPicPr>
          <p:nvPr/>
        </p:nvPicPr>
        <p:blipFill rotWithShape="1">
          <a:blip r:embed="rId10"/>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35176AD6-B0A6-403A-9051-7F94D4AD8DF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FBE3BC96-A812-4954-85FE-5937E16E24F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98418B18-7F37-534C-A270-735FC254897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96543216"/>
      </p:ext>
    </p:extLst>
  </p:cSld>
  <p:clrMapOvr>
    <a:masterClrMapping/>
  </p:clrMapOvr>
  <mc:AlternateContent xmlns:mc="http://schemas.openxmlformats.org/markup-compatibility/2006" xmlns:p14="http://schemas.microsoft.com/office/powerpoint/2010/main">
    <mc:Choice Requires="p14">
      <p:transition spd="slow" p14:dur="2000" advTm="23978"/>
    </mc:Choice>
    <mc:Fallback xmlns="">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右 9">
            <a:extLst>
              <a:ext uri="{FF2B5EF4-FFF2-40B4-BE49-F238E27FC236}">
                <a16:creationId xmlns:a16="http://schemas.microsoft.com/office/drawing/2014/main" id="{2C6B4400-F80D-46E9-996A-490335482BCC}"/>
              </a:ext>
            </a:extLst>
          </p:cNvPr>
          <p:cNvSpPr/>
          <p:nvPr/>
        </p:nvSpPr>
        <p:spPr>
          <a:xfrm>
            <a:off x="4269245" y="1989878"/>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46028" y="1989878"/>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5" name="文本框 4">
            <a:extLst>
              <a:ext uri="{FF2B5EF4-FFF2-40B4-BE49-F238E27FC236}">
                <a16:creationId xmlns:a16="http://schemas.microsoft.com/office/drawing/2014/main" id="{FAD71CEB-B068-4100-B183-40C1F963DD07}"/>
              </a:ext>
            </a:extLst>
          </p:cNvPr>
          <p:cNvSpPr txBox="1"/>
          <p:nvPr/>
        </p:nvSpPr>
        <p:spPr>
          <a:xfrm>
            <a:off x="4346983" y="3459397"/>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pic>
        <p:nvPicPr>
          <p:cNvPr id="11" name="图形 10" descr="想法 轮廓">
            <a:extLst>
              <a:ext uri="{FF2B5EF4-FFF2-40B4-BE49-F238E27FC236}">
                <a16:creationId xmlns:a16="http://schemas.microsoft.com/office/drawing/2014/main" id="{7567BADD-64A0-40F0-9D8F-61B874304E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792903" y="4832694"/>
            <a:ext cx="1696031" cy="1485065"/>
          </a:xfrm>
          <a:prstGeom prst="rect">
            <a:avLst/>
          </a:prstGeom>
        </p:spPr>
      </p:pic>
      <p:pic>
        <p:nvPicPr>
          <p:cNvPr id="14" name="图形 13" descr="爬网 纯色填充">
            <a:extLst>
              <a:ext uri="{FF2B5EF4-FFF2-40B4-BE49-F238E27FC236}">
                <a16:creationId xmlns:a16="http://schemas.microsoft.com/office/drawing/2014/main" id="{C6E00FC6-90CE-469F-9831-7ABC24CBE3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14149">
            <a:off x="2421027" y="4873515"/>
            <a:ext cx="767396" cy="767396"/>
          </a:xfrm>
          <a:prstGeom prst="rect">
            <a:avLst/>
          </a:prstGeom>
        </p:spPr>
      </p:pic>
      <p:sp>
        <p:nvSpPr>
          <p:cNvPr id="12" name="文本框 11">
            <a:extLst>
              <a:ext uri="{FF2B5EF4-FFF2-40B4-BE49-F238E27FC236}">
                <a16:creationId xmlns:a16="http://schemas.microsoft.com/office/drawing/2014/main" id="{87EADC2B-3D81-48CB-98D1-BA9C96B8662B}"/>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sp>
        <p:nvSpPr>
          <p:cNvPr id="13" name="矩形 12">
            <a:extLst>
              <a:ext uri="{FF2B5EF4-FFF2-40B4-BE49-F238E27FC236}">
                <a16:creationId xmlns:a16="http://schemas.microsoft.com/office/drawing/2014/main" id="{83206725-C27F-4D23-A69B-7D2EA77E113E}"/>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descr="卡通画&#10;&#10;描述已自动生成">
            <a:extLst>
              <a:ext uri="{FF2B5EF4-FFF2-40B4-BE49-F238E27FC236}">
                <a16:creationId xmlns:a16="http://schemas.microsoft.com/office/drawing/2014/main" id="{4160E939-3BD9-497D-B9E1-9145C0BB5400}"/>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6" name="流程图: 接点 15">
            <a:extLst>
              <a:ext uri="{FF2B5EF4-FFF2-40B4-BE49-F238E27FC236}">
                <a16:creationId xmlns:a16="http://schemas.microsoft.com/office/drawing/2014/main" id="{47C23B8A-D016-46C2-9C9E-78D8C2DF92CE}"/>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0E67BD94-8C45-4DDB-BA90-1AA4AC5E363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A2F95010-3826-B542-AF50-EC10FE6D96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24461912"/>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右 10">
            <a:extLst>
              <a:ext uri="{FF2B5EF4-FFF2-40B4-BE49-F238E27FC236}">
                <a16:creationId xmlns:a16="http://schemas.microsoft.com/office/drawing/2014/main" id="{D9367006-08B9-4B03-BE03-63BE96E4EBD3}"/>
              </a:ext>
            </a:extLst>
          </p:cNvPr>
          <p:cNvSpPr/>
          <p:nvPr/>
        </p:nvSpPr>
        <p:spPr>
          <a:xfrm>
            <a:off x="7506983" y="1919312"/>
            <a:ext cx="3594695" cy="1439122"/>
          </a:xfrm>
          <a:custGeom>
            <a:avLst/>
            <a:gdLst>
              <a:gd name="connsiteX0" fmla="*/ 0 w 3594695"/>
              <a:gd name="connsiteY0" fmla="*/ 359781 h 1439122"/>
              <a:gd name="connsiteX1" fmla="*/ 632529 w 3594695"/>
              <a:gd name="connsiteY1" fmla="*/ 359781 h 1439122"/>
              <a:gd name="connsiteX2" fmla="*/ 1150054 w 3594695"/>
              <a:gd name="connsiteY2" fmla="*/ 359781 h 1439122"/>
              <a:gd name="connsiteX3" fmla="*/ 1725080 w 3594695"/>
              <a:gd name="connsiteY3" fmla="*/ 359781 h 1439122"/>
              <a:gd name="connsiteX4" fmla="*/ 2300107 w 3594695"/>
              <a:gd name="connsiteY4" fmla="*/ 359781 h 1439122"/>
              <a:gd name="connsiteX5" fmla="*/ 2875134 w 3594695"/>
              <a:gd name="connsiteY5" fmla="*/ 359781 h 1439122"/>
              <a:gd name="connsiteX6" fmla="*/ 2875134 w 3594695"/>
              <a:gd name="connsiteY6" fmla="*/ 0 h 1439122"/>
              <a:gd name="connsiteX7" fmla="*/ 3234915 w 3594695"/>
              <a:gd name="connsiteY7" fmla="*/ 359781 h 1439122"/>
              <a:gd name="connsiteX8" fmla="*/ 3594695 w 3594695"/>
              <a:gd name="connsiteY8" fmla="*/ 719561 h 1439122"/>
              <a:gd name="connsiteX9" fmla="*/ 3256501 w 3594695"/>
              <a:gd name="connsiteY9" fmla="*/ 1057755 h 1439122"/>
              <a:gd name="connsiteX10" fmla="*/ 2875134 w 3594695"/>
              <a:gd name="connsiteY10" fmla="*/ 1439122 h 1439122"/>
              <a:gd name="connsiteX11" fmla="*/ 2875134 w 3594695"/>
              <a:gd name="connsiteY11" fmla="*/ 1079342 h 1439122"/>
              <a:gd name="connsiteX12" fmla="*/ 2300107 w 3594695"/>
              <a:gd name="connsiteY12" fmla="*/ 1079342 h 1439122"/>
              <a:gd name="connsiteX13" fmla="*/ 1725080 w 3594695"/>
              <a:gd name="connsiteY13" fmla="*/ 1079342 h 1439122"/>
              <a:gd name="connsiteX14" fmla="*/ 1121302 w 3594695"/>
              <a:gd name="connsiteY14" fmla="*/ 1079342 h 1439122"/>
              <a:gd name="connsiteX15" fmla="*/ 603778 w 3594695"/>
              <a:gd name="connsiteY15" fmla="*/ 1079342 h 1439122"/>
              <a:gd name="connsiteX16" fmla="*/ 0 w 3594695"/>
              <a:gd name="connsiteY16" fmla="*/ 1079342 h 1439122"/>
              <a:gd name="connsiteX17" fmla="*/ 0 w 3594695"/>
              <a:gd name="connsiteY17" fmla="*/ 741148 h 1439122"/>
              <a:gd name="connsiteX18" fmla="*/ 0 w 3594695"/>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94695" h="1439122" fill="none" extrusionOk="0">
                <a:moveTo>
                  <a:pt x="0" y="359781"/>
                </a:moveTo>
                <a:cubicBezTo>
                  <a:pt x="205484" y="360314"/>
                  <a:pt x="352339" y="358292"/>
                  <a:pt x="632529" y="359781"/>
                </a:cubicBezTo>
                <a:cubicBezTo>
                  <a:pt x="912719" y="361270"/>
                  <a:pt x="974403" y="366278"/>
                  <a:pt x="1150054" y="359781"/>
                </a:cubicBezTo>
                <a:cubicBezTo>
                  <a:pt x="1325706" y="353284"/>
                  <a:pt x="1487217" y="386911"/>
                  <a:pt x="1725080" y="359781"/>
                </a:cubicBezTo>
                <a:cubicBezTo>
                  <a:pt x="1962943" y="332651"/>
                  <a:pt x="2142281" y="342381"/>
                  <a:pt x="2300107" y="359781"/>
                </a:cubicBezTo>
                <a:cubicBezTo>
                  <a:pt x="2457933" y="377181"/>
                  <a:pt x="2596521" y="357881"/>
                  <a:pt x="2875134" y="359781"/>
                </a:cubicBezTo>
                <a:cubicBezTo>
                  <a:pt x="2884974" y="214268"/>
                  <a:pt x="2884990" y="151748"/>
                  <a:pt x="2875134" y="0"/>
                </a:cubicBezTo>
                <a:cubicBezTo>
                  <a:pt x="3000263" y="132798"/>
                  <a:pt x="3146856" y="284811"/>
                  <a:pt x="3234915" y="359781"/>
                </a:cubicBezTo>
                <a:cubicBezTo>
                  <a:pt x="3322974" y="434751"/>
                  <a:pt x="3448318" y="584979"/>
                  <a:pt x="3594695" y="719561"/>
                </a:cubicBezTo>
                <a:cubicBezTo>
                  <a:pt x="3493798" y="805228"/>
                  <a:pt x="3344425" y="980534"/>
                  <a:pt x="3256501" y="1057755"/>
                </a:cubicBezTo>
                <a:cubicBezTo>
                  <a:pt x="3168577" y="1134976"/>
                  <a:pt x="3020656" y="1317918"/>
                  <a:pt x="2875134" y="1439122"/>
                </a:cubicBezTo>
                <a:cubicBezTo>
                  <a:pt x="2885075" y="1363359"/>
                  <a:pt x="2858391" y="1187234"/>
                  <a:pt x="2875134" y="1079342"/>
                </a:cubicBezTo>
                <a:cubicBezTo>
                  <a:pt x="2738937" y="1057435"/>
                  <a:pt x="2470186" y="1053724"/>
                  <a:pt x="2300107" y="1079342"/>
                </a:cubicBezTo>
                <a:cubicBezTo>
                  <a:pt x="2130028" y="1104960"/>
                  <a:pt x="1906981" y="1099190"/>
                  <a:pt x="1725080" y="1079342"/>
                </a:cubicBezTo>
                <a:cubicBezTo>
                  <a:pt x="1543179" y="1059494"/>
                  <a:pt x="1244234" y="1094821"/>
                  <a:pt x="1121302" y="1079342"/>
                </a:cubicBezTo>
                <a:cubicBezTo>
                  <a:pt x="998370" y="1063863"/>
                  <a:pt x="716166" y="1088391"/>
                  <a:pt x="603778" y="1079342"/>
                </a:cubicBezTo>
                <a:cubicBezTo>
                  <a:pt x="491390" y="1070293"/>
                  <a:pt x="247000" y="1057277"/>
                  <a:pt x="0" y="1079342"/>
                </a:cubicBezTo>
                <a:cubicBezTo>
                  <a:pt x="-11722" y="956822"/>
                  <a:pt x="-7166" y="903275"/>
                  <a:pt x="0" y="741148"/>
                </a:cubicBezTo>
                <a:cubicBezTo>
                  <a:pt x="7166" y="579021"/>
                  <a:pt x="-14962" y="545950"/>
                  <a:pt x="0" y="359781"/>
                </a:cubicBezTo>
                <a:close/>
              </a:path>
              <a:path w="3594695" h="1439122" stroke="0" extrusionOk="0">
                <a:moveTo>
                  <a:pt x="0" y="359781"/>
                </a:moveTo>
                <a:cubicBezTo>
                  <a:pt x="196996" y="351806"/>
                  <a:pt x="352633" y="368018"/>
                  <a:pt x="632529" y="359781"/>
                </a:cubicBezTo>
                <a:cubicBezTo>
                  <a:pt x="912425" y="351544"/>
                  <a:pt x="1092923" y="353120"/>
                  <a:pt x="1265059" y="359781"/>
                </a:cubicBezTo>
                <a:cubicBezTo>
                  <a:pt x="1437195" y="366443"/>
                  <a:pt x="1633612" y="360332"/>
                  <a:pt x="1840086" y="359781"/>
                </a:cubicBezTo>
                <a:cubicBezTo>
                  <a:pt x="2046560" y="359230"/>
                  <a:pt x="2402128" y="388724"/>
                  <a:pt x="2875134" y="359781"/>
                </a:cubicBezTo>
                <a:cubicBezTo>
                  <a:pt x="2881455" y="267463"/>
                  <a:pt x="2875688" y="88072"/>
                  <a:pt x="2875134" y="0"/>
                </a:cubicBezTo>
                <a:cubicBezTo>
                  <a:pt x="3015398" y="173225"/>
                  <a:pt x="3074633" y="215505"/>
                  <a:pt x="3234915" y="359781"/>
                </a:cubicBezTo>
                <a:cubicBezTo>
                  <a:pt x="3395197" y="504057"/>
                  <a:pt x="3469852" y="568632"/>
                  <a:pt x="3594695" y="719561"/>
                </a:cubicBezTo>
                <a:cubicBezTo>
                  <a:pt x="3501201" y="785985"/>
                  <a:pt x="3405043" y="886046"/>
                  <a:pt x="3242110" y="1072146"/>
                </a:cubicBezTo>
                <a:cubicBezTo>
                  <a:pt x="3079177" y="1258246"/>
                  <a:pt x="3002470" y="1337783"/>
                  <a:pt x="2875134" y="1439122"/>
                </a:cubicBezTo>
                <a:cubicBezTo>
                  <a:pt x="2872176" y="1261969"/>
                  <a:pt x="2886583" y="1159707"/>
                  <a:pt x="2875134" y="1079342"/>
                </a:cubicBezTo>
                <a:cubicBezTo>
                  <a:pt x="2698296" y="1101311"/>
                  <a:pt x="2570353" y="1057001"/>
                  <a:pt x="2386361" y="1079342"/>
                </a:cubicBezTo>
                <a:cubicBezTo>
                  <a:pt x="2202369" y="1101683"/>
                  <a:pt x="2016171" y="1079796"/>
                  <a:pt x="1782583" y="1079342"/>
                </a:cubicBezTo>
                <a:cubicBezTo>
                  <a:pt x="1548995" y="1078888"/>
                  <a:pt x="1402295" y="1091406"/>
                  <a:pt x="1236308" y="1079342"/>
                </a:cubicBezTo>
                <a:cubicBezTo>
                  <a:pt x="1070322" y="1067278"/>
                  <a:pt x="886666" y="1082911"/>
                  <a:pt x="632529" y="1079342"/>
                </a:cubicBezTo>
                <a:cubicBezTo>
                  <a:pt x="378392" y="1075773"/>
                  <a:pt x="189672" y="1083795"/>
                  <a:pt x="0" y="1079342"/>
                </a:cubicBezTo>
                <a:cubicBezTo>
                  <a:pt x="8429" y="942317"/>
                  <a:pt x="6576" y="801708"/>
                  <a:pt x="0" y="726757"/>
                </a:cubicBezTo>
                <a:cubicBezTo>
                  <a:pt x="-6576" y="651807"/>
                  <a:pt x="6444" y="475631"/>
                  <a:pt x="0" y="359781"/>
                </a:cubicBezTo>
                <a:close/>
              </a:path>
            </a:pathLst>
          </a:custGeom>
          <a:solidFill>
            <a:srgbClr val="CA70C8"/>
          </a:solidFill>
          <a:ln w="38100">
            <a:solidFill>
              <a:srgbClr val="7030A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3</a:t>
            </a:r>
            <a:endParaRPr lang="zh-CN" altLang="en-US" sz="2400" b="1" dirty="0">
              <a:solidFill>
                <a:schemeClr val="tx1"/>
              </a:solidFill>
            </a:endParaRPr>
          </a:p>
        </p:txBody>
      </p:sp>
      <p:sp>
        <p:nvSpPr>
          <p:cNvPr id="10" name="箭头: 右 9">
            <a:extLst>
              <a:ext uri="{FF2B5EF4-FFF2-40B4-BE49-F238E27FC236}">
                <a16:creationId xmlns:a16="http://schemas.microsoft.com/office/drawing/2014/main" id="{2C6B4400-F80D-46E9-996A-490335482BCC}"/>
              </a:ext>
            </a:extLst>
          </p:cNvPr>
          <p:cNvSpPr/>
          <p:nvPr/>
        </p:nvSpPr>
        <p:spPr>
          <a:xfrm>
            <a:off x="4224243" y="1919312"/>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19312"/>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2" name="文本框 11">
            <a:extLst>
              <a:ext uri="{FF2B5EF4-FFF2-40B4-BE49-F238E27FC236}">
                <a16:creationId xmlns:a16="http://schemas.microsoft.com/office/drawing/2014/main" id="{760FCA01-F506-4C96-AA42-A606FCEEB3FA}"/>
              </a:ext>
            </a:extLst>
          </p:cNvPr>
          <p:cNvSpPr txBox="1"/>
          <p:nvPr/>
        </p:nvSpPr>
        <p:spPr>
          <a:xfrm>
            <a:off x="7794249" y="3377938"/>
            <a:ext cx="3325348" cy="2492990"/>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No eye movement or muscle activity</a:t>
            </a:r>
          </a:p>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Feel groggy and disoriented if you’re woken </a:t>
            </a:r>
          </a:p>
          <a:p>
            <a:r>
              <a:rPr lang="en-US" altLang="zh-CN" sz="2600" dirty="0">
                <a:solidFill>
                  <a:srgbClr val="7F45AA"/>
                </a:solidFill>
                <a:latin typeface="Calibri" panose="020F0502020204030204" pitchFamily="34" charset="0"/>
                <a:cs typeface="Calibri" panose="020F0502020204030204" pitchFamily="34" charset="0"/>
              </a:rPr>
              <a:t>      up</a:t>
            </a:r>
          </a:p>
        </p:txBody>
      </p:sp>
      <p:sp>
        <p:nvSpPr>
          <p:cNvPr id="14" name="文本框 13">
            <a:extLst>
              <a:ext uri="{FF2B5EF4-FFF2-40B4-BE49-F238E27FC236}">
                <a16:creationId xmlns:a16="http://schemas.microsoft.com/office/drawing/2014/main" id="{02DD16F0-8823-4ED4-B2E8-6793908981F3}"/>
              </a:ext>
            </a:extLst>
          </p:cNvPr>
          <p:cNvSpPr txBox="1"/>
          <p:nvPr/>
        </p:nvSpPr>
        <p:spPr>
          <a:xfrm>
            <a:off x="4301981" y="3388831"/>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86A6F562-1B66-4031-BDF0-52F2AD6A4B38}"/>
              </a:ext>
            </a:extLst>
          </p:cNvPr>
          <p:cNvSpPr txBox="1"/>
          <p:nvPr/>
        </p:nvSpPr>
        <p:spPr>
          <a:xfrm>
            <a:off x="838200" y="3259569"/>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7" name="图形 6" descr="眩晕的脸轮廓 纯色填充">
            <a:extLst>
              <a:ext uri="{FF2B5EF4-FFF2-40B4-BE49-F238E27FC236}">
                <a16:creationId xmlns:a16="http://schemas.microsoft.com/office/drawing/2014/main" id="{1ACACD65-685E-4EDE-95B4-EC153B8992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225" y="4316773"/>
            <a:ext cx="914400" cy="914400"/>
          </a:xfrm>
          <a:prstGeom prst="rect">
            <a:avLst/>
          </a:prstGeom>
        </p:spPr>
      </p:pic>
      <p:pic>
        <p:nvPicPr>
          <p:cNvPr id="16" name="图形 15" descr="想法 轮廓">
            <a:extLst>
              <a:ext uri="{FF2B5EF4-FFF2-40B4-BE49-F238E27FC236}">
                <a16:creationId xmlns:a16="http://schemas.microsoft.com/office/drawing/2014/main" id="{31F88133-698F-4346-85FB-BD1BDD8A5E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3" y="4832694"/>
            <a:ext cx="1696031" cy="1485065"/>
          </a:xfrm>
          <a:prstGeom prst="rect">
            <a:avLst/>
          </a:prstGeom>
        </p:spPr>
      </p:pic>
      <p:pic>
        <p:nvPicPr>
          <p:cNvPr id="17" name="图形 16" descr="爬网 纯色填充">
            <a:extLst>
              <a:ext uri="{FF2B5EF4-FFF2-40B4-BE49-F238E27FC236}">
                <a16:creationId xmlns:a16="http://schemas.microsoft.com/office/drawing/2014/main" id="{45950636-5EF6-4C66-8F7A-F255EE662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714149">
            <a:off x="2421027" y="4873515"/>
            <a:ext cx="767396" cy="767396"/>
          </a:xfrm>
          <a:prstGeom prst="rect">
            <a:avLst/>
          </a:prstGeom>
        </p:spPr>
      </p:pic>
      <p:sp>
        <p:nvSpPr>
          <p:cNvPr id="13" name="矩形 12">
            <a:extLst>
              <a:ext uri="{FF2B5EF4-FFF2-40B4-BE49-F238E27FC236}">
                <a16:creationId xmlns:a16="http://schemas.microsoft.com/office/drawing/2014/main" id="{A320EEAD-612B-4505-AFE9-DD54808B18D7}"/>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descr="卡通画&#10;&#10;描述已自动生成">
            <a:extLst>
              <a:ext uri="{FF2B5EF4-FFF2-40B4-BE49-F238E27FC236}">
                <a16:creationId xmlns:a16="http://schemas.microsoft.com/office/drawing/2014/main" id="{69A414C2-DE43-4D5C-AB1B-57F39F00B960}"/>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19" name="流程图: 接点 18">
            <a:extLst>
              <a:ext uri="{FF2B5EF4-FFF2-40B4-BE49-F238E27FC236}">
                <a16:creationId xmlns:a16="http://schemas.microsoft.com/office/drawing/2014/main" id="{CA5B43B1-2434-465C-9D20-6A7895460729}"/>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C36C3E6B-2CCD-4887-B7F0-844374B631EF}"/>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75DDFA71-331B-2F4B-A218-811D245A50D6}"/>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97583740"/>
      </p:ext>
    </p:extLst>
  </p:cSld>
  <p:clrMapOvr>
    <a:masterClrMapping/>
  </p:clrMapOvr>
  <mc:AlternateContent xmlns:mc="http://schemas.openxmlformats.org/markup-compatibility/2006" xmlns:p14="http://schemas.microsoft.com/office/powerpoint/2010/main">
    <mc:Choice Requires="p14">
      <p:transition spd="slow" p14:dur="2000" advTm="16427"/>
    </mc:Choice>
    <mc:Fallback xmlns="">
      <p:transition spd="slow" advTm="1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CA12-0362-43C1-AB28-EF501F785B3C}"/>
              </a:ext>
            </a:extLst>
          </p:cNvPr>
          <p:cNvSpPr>
            <a:spLocks noGrp="1"/>
          </p:cNvSpPr>
          <p:nvPr>
            <p:ph idx="1"/>
          </p:nvPr>
        </p:nvSpPr>
        <p:spPr/>
        <p:txBody>
          <a:bodyPr/>
          <a:lstStyle/>
          <a:p>
            <a:pPr marL="0" indent="0" algn="l">
              <a:buNone/>
            </a:pPr>
            <a:r>
              <a:rPr lang="en-US" altLang="zh-CN" b="0" i="0" dirty="0">
                <a:solidFill>
                  <a:srgbClr val="343536"/>
                </a:solidFill>
                <a:effectLst/>
                <a:latin typeface="Calibri" panose="020F0502020204030204" pitchFamily="34" charset="0"/>
                <a:cs typeface="Calibri" panose="020F0502020204030204" pitchFamily="34" charset="0"/>
              </a:rPr>
              <a:t>During non-REM stages, your body:</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Builds bone and muscle.</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Repairs and regenerates tissues.</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Strengthens the immune system.</a:t>
            </a:r>
          </a:p>
          <a:p>
            <a:pPr algn="l">
              <a:buFont typeface="Arial" panose="020B0604020202020204" pitchFamily="34" charset="0"/>
              <a:buChar char="•"/>
            </a:pPr>
            <a:endParaRPr lang="en-US" altLang="zh-CN" dirty="0">
              <a:solidFill>
                <a:srgbClr val="343536"/>
              </a:solidFill>
              <a:latin typeface="Calibri" panose="020F0502020204030204" pitchFamily="34" charset="0"/>
              <a:cs typeface="Calibri" panose="020F0502020204030204" pitchFamily="34" charset="0"/>
            </a:endParaRPr>
          </a:p>
          <a:p>
            <a:pPr marL="0" indent="0" algn="l">
              <a:buNone/>
            </a:pPr>
            <a:endParaRPr lang="en-US" altLang="zh-CN" b="0" i="0" dirty="0">
              <a:solidFill>
                <a:srgbClr val="343536"/>
              </a:solidFill>
              <a:effectLst/>
              <a:latin typeface="Calibri" panose="020F0502020204030204" pitchFamily="34" charset="0"/>
              <a:cs typeface="Calibri" panose="020F0502020204030204" pitchFamily="34" charset="0"/>
            </a:endParaRPr>
          </a:p>
        </p:txBody>
      </p:sp>
      <p:pic>
        <p:nvPicPr>
          <p:cNvPr id="13" name="图形 12" descr="肾脏 纯色填充">
            <a:extLst>
              <a:ext uri="{FF2B5EF4-FFF2-40B4-BE49-F238E27FC236}">
                <a16:creationId xmlns:a16="http://schemas.microsoft.com/office/drawing/2014/main" id="{8B855840-B792-45A7-AD3D-36F866C902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6559" y="2228203"/>
            <a:ext cx="914400" cy="914400"/>
          </a:xfrm>
          <a:prstGeom prst="rect">
            <a:avLst/>
          </a:prstGeom>
        </p:spPr>
      </p:pic>
      <p:sp>
        <p:nvSpPr>
          <p:cNvPr id="2" name="标题 1">
            <a:extLst>
              <a:ext uri="{FF2B5EF4-FFF2-40B4-BE49-F238E27FC236}">
                <a16:creationId xmlns:a16="http://schemas.microsoft.com/office/drawing/2014/main" id="{E56592DE-557F-4468-AAF0-3726A3F5EF5A}"/>
              </a:ext>
            </a:extLst>
          </p:cNvPr>
          <p:cNvSpPr>
            <a:spLocks noGrp="1"/>
          </p:cNvSpPr>
          <p:nvPr>
            <p:ph type="title"/>
          </p:nvPr>
        </p:nvSpPr>
        <p:spPr>
          <a:xfrm>
            <a:off x="838325" y="340255"/>
            <a:ext cx="10515600" cy="1325563"/>
          </a:xfrm>
        </p:spPr>
        <p:txBody>
          <a:bodyPr/>
          <a:lstStyle/>
          <a:p>
            <a:r>
              <a:rPr lang="en-US" altLang="zh-CN" b="1" dirty="0">
                <a:latin typeface="Calibri" panose="020F0502020204030204" pitchFamily="34" charset="0"/>
                <a:cs typeface="Calibri" panose="020F0502020204030204" pitchFamily="34" charset="0"/>
              </a:rPr>
              <a:t>The importance of NREM sleep</a:t>
            </a:r>
            <a:endParaRPr lang="zh-CN" altLang="en-US" b="1" dirty="0">
              <a:latin typeface="Calibri" panose="020F0502020204030204" pitchFamily="34" charset="0"/>
              <a:cs typeface="Calibri" panose="020F0502020204030204" pitchFamily="34" charset="0"/>
            </a:endParaRPr>
          </a:p>
        </p:txBody>
      </p:sp>
      <p:pic>
        <p:nvPicPr>
          <p:cNvPr id="5" name="图形 4" descr="肌肉发达的手臂 纯色填充">
            <a:extLst>
              <a:ext uri="{FF2B5EF4-FFF2-40B4-BE49-F238E27FC236}">
                <a16:creationId xmlns:a16="http://schemas.microsoft.com/office/drawing/2014/main" id="{BEA5FC2E-218C-4FF5-949A-1A51948F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546" y="1292371"/>
            <a:ext cx="914400" cy="914400"/>
          </a:xfrm>
          <a:prstGeom prst="rect">
            <a:avLst/>
          </a:prstGeom>
        </p:spPr>
      </p:pic>
      <p:pic>
        <p:nvPicPr>
          <p:cNvPr id="9" name="图形 8" descr="睡觉 纯色填充">
            <a:extLst>
              <a:ext uri="{FF2B5EF4-FFF2-40B4-BE49-F238E27FC236}">
                <a16:creationId xmlns:a16="http://schemas.microsoft.com/office/drawing/2014/main" id="{4F3757CA-DB52-413B-8C43-D1ED1431877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60890" y="1983979"/>
            <a:ext cx="1381416" cy="1381416"/>
          </a:xfrm>
          <a:prstGeom prst="rect">
            <a:avLst/>
          </a:prstGeom>
        </p:spPr>
      </p:pic>
      <p:pic>
        <p:nvPicPr>
          <p:cNvPr id="11" name="图形 10" descr="免疫力 纯色填充">
            <a:extLst>
              <a:ext uri="{FF2B5EF4-FFF2-40B4-BE49-F238E27FC236}">
                <a16:creationId xmlns:a16="http://schemas.microsoft.com/office/drawing/2014/main" id="{8E442BC4-64C2-40F0-83F4-B625C03B3B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10795" y="3142603"/>
            <a:ext cx="914400" cy="914400"/>
          </a:xfrm>
          <a:prstGeom prst="rect">
            <a:avLst/>
          </a:prstGeom>
        </p:spPr>
      </p:pic>
      <p:sp>
        <p:nvSpPr>
          <p:cNvPr id="20" name="弧形 19">
            <a:extLst>
              <a:ext uri="{FF2B5EF4-FFF2-40B4-BE49-F238E27FC236}">
                <a16:creationId xmlns:a16="http://schemas.microsoft.com/office/drawing/2014/main" id="{E0B4643D-3A6B-4787-B4EE-1F84E0347904}"/>
              </a:ext>
            </a:extLst>
          </p:cNvPr>
          <p:cNvSpPr/>
          <p:nvPr/>
        </p:nvSpPr>
        <p:spPr>
          <a:xfrm>
            <a:off x="9306306" y="1911569"/>
            <a:ext cx="1919657" cy="1738312"/>
          </a:xfrm>
          <a:custGeom>
            <a:avLst/>
            <a:gdLst>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 name="connsiteX4" fmla="*/ 959829 w 1919657"/>
              <a:gd name="connsiteY4" fmla="*/ 869156 h 1738312"/>
              <a:gd name="connsiteX5" fmla="*/ 389792 w 1919657"/>
              <a:gd name="connsiteY5" fmla="*/ 169883 h 1738312"/>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Lst>
            <a:ahLst/>
            <a:cxnLst>
              <a:cxn ang="0">
                <a:pos x="connsiteX0" y="connsiteY0"/>
              </a:cxn>
              <a:cxn ang="0">
                <a:pos x="connsiteX1" y="connsiteY1"/>
              </a:cxn>
              <a:cxn ang="0">
                <a:pos x="connsiteX2" y="connsiteY2"/>
              </a:cxn>
              <a:cxn ang="0">
                <a:pos x="connsiteX3" y="connsiteY3"/>
              </a:cxn>
            </a:cxnLst>
            <a:rect l="l" t="t" r="r" b="b"/>
            <a:pathLst>
              <a:path w="1919657" h="1738312" stroke="0" extrusionOk="0">
                <a:moveTo>
                  <a:pt x="389792" y="169883"/>
                </a:moveTo>
                <a:cubicBezTo>
                  <a:pt x="694116" y="2908"/>
                  <a:pt x="1114327" y="-87308"/>
                  <a:pt x="1527214" y="168117"/>
                </a:cubicBezTo>
                <a:cubicBezTo>
                  <a:pt x="2007699" y="415685"/>
                  <a:pt x="2029816" y="923272"/>
                  <a:pt x="1794969" y="1297554"/>
                </a:cubicBezTo>
                <a:cubicBezTo>
                  <a:pt x="1562015" y="1643835"/>
                  <a:pt x="1121593" y="1836342"/>
                  <a:pt x="728621" y="1712720"/>
                </a:cubicBezTo>
                <a:cubicBezTo>
                  <a:pt x="788330" y="1492174"/>
                  <a:pt x="831388" y="1286063"/>
                  <a:pt x="959829" y="869156"/>
                </a:cubicBezTo>
                <a:cubicBezTo>
                  <a:pt x="795753" y="584820"/>
                  <a:pt x="454900" y="259543"/>
                  <a:pt x="389792" y="169883"/>
                </a:cubicBezTo>
                <a:close/>
              </a:path>
              <a:path w="1919657" h="1738312" fill="none" extrusionOk="0">
                <a:moveTo>
                  <a:pt x="389792" y="169883"/>
                </a:moveTo>
                <a:cubicBezTo>
                  <a:pt x="717656" y="-10148"/>
                  <a:pt x="1215066" y="-7112"/>
                  <a:pt x="1527214" y="168117"/>
                </a:cubicBezTo>
                <a:cubicBezTo>
                  <a:pt x="1862128" y="443955"/>
                  <a:pt x="2015243" y="850523"/>
                  <a:pt x="1794969" y="1297554"/>
                </a:cubicBezTo>
                <a:cubicBezTo>
                  <a:pt x="1588609" y="1688173"/>
                  <a:pt x="1198222" y="1793968"/>
                  <a:pt x="728621" y="1712720"/>
                </a:cubicBezTo>
              </a:path>
              <a:path w="1919657" h="1738312" fill="none" stroke="0" extrusionOk="0">
                <a:moveTo>
                  <a:pt x="389792" y="169883"/>
                </a:moveTo>
                <a:cubicBezTo>
                  <a:pt x="760168" y="-436"/>
                  <a:pt x="1178761" y="-56898"/>
                  <a:pt x="1527214" y="168117"/>
                </a:cubicBezTo>
                <a:cubicBezTo>
                  <a:pt x="1977134" y="436975"/>
                  <a:pt x="2008998" y="902246"/>
                  <a:pt x="1794969" y="1297554"/>
                </a:cubicBezTo>
                <a:cubicBezTo>
                  <a:pt x="1522454" y="1654901"/>
                  <a:pt x="1174115" y="1769485"/>
                  <a:pt x="728621" y="1712720"/>
                </a:cubicBezTo>
              </a:path>
            </a:pathLst>
          </a:custGeom>
          <a:ln w="38100">
            <a:solidFill>
              <a:schemeClr val="tx1"/>
            </a:solidFill>
            <a:extLst>
              <a:ext uri="{C807C97D-BFC1-408E-A445-0C87EB9F89A2}">
                <ask:lineSketchStyleProps xmlns:ask="http://schemas.microsoft.com/office/drawing/2018/sketchyshapes" sd="981765707">
                  <a:prstGeom prst="arc">
                    <a:avLst>
                      <a:gd name="adj1" fmla="val 13848816"/>
                      <a:gd name="adj2" fmla="val 6319649"/>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pic>
        <p:nvPicPr>
          <p:cNvPr id="1028" name="Picture 4" descr="See the source image">
            <a:extLst>
              <a:ext uri="{FF2B5EF4-FFF2-40B4-BE49-F238E27FC236}">
                <a16:creationId xmlns:a16="http://schemas.microsoft.com/office/drawing/2014/main" id="{BF1B89A1-06F9-431D-8A46-89917BADC7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9251" y="2063239"/>
            <a:ext cx="8774760" cy="3875519"/>
          </a:xfrm>
          <a:prstGeom prst="rect">
            <a:avLst/>
          </a:prstGeom>
          <a:solidFill>
            <a:srgbClr val="666698"/>
          </a:solidFill>
        </p:spPr>
      </p:pic>
      <p:sp>
        <p:nvSpPr>
          <p:cNvPr id="4" name="箭头: 下 3">
            <a:extLst>
              <a:ext uri="{FF2B5EF4-FFF2-40B4-BE49-F238E27FC236}">
                <a16:creationId xmlns:a16="http://schemas.microsoft.com/office/drawing/2014/main" id="{180DFD75-C859-4AD4-8CC8-C64D7E9DBDE3}"/>
              </a:ext>
            </a:extLst>
          </p:cNvPr>
          <p:cNvSpPr/>
          <p:nvPr/>
        </p:nvSpPr>
        <p:spPr>
          <a:xfrm rot="10800000">
            <a:off x="4318716" y="5137170"/>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大括号 6">
            <a:extLst>
              <a:ext uri="{FF2B5EF4-FFF2-40B4-BE49-F238E27FC236}">
                <a16:creationId xmlns:a16="http://schemas.microsoft.com/office/drawing/2014/main" id="{A73ECFAE-555F-4A69-A4E4-3331CF043BFF}"/>
              </a:ext>
            </a:extLst>
          </p:cNvPr>
          <p:cNvSpPr/>
          <p:nvPr/>
        </p:nvSpPr>
        <p:spPr>
          <a:xfrm rot="5400000">
            <a:off x="5058292" y="1999604"/>
            <a:ext cx="326437" cy="204711"/>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8" name="左大括号 17">
            <a:extLst>
              <a:ext uri="{FF2B5EF4-FFF2-40B4-BE49-F238E27FC236}">
                <a16:creationId xmlns:a16="http://schemas.microsoft.com/office/drawing/2014/main" id="{EDFA2F7B-0845-4056-B707-7387CC72B1A0}"/>
              </a:ext>
            </a:extLst>
          </p:cNvPr>
          <p:cNvSpPr/>
          <p:nvPr/>
        </p:nvSpPr>
        <p:spPr>
          <a:xfrm rot="5400000">
            <a:off x="6682292" y="1953030"/>
            <a:ext cx="386559" cy="25260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1" name="左大括号 20">
            <a:extLst>
              <a:ext uri="{FF2B5EF4-FFF2-40B4-BE49-F238E27FC236}">
                <a16:creationId xmlns:a16="http://schemas.microsoft.com/office/drawing/2014/main" id="{22AC9067-1373-4D7F-BB23-CCC1D18974A0}"/>
              </a:ext>
            </a:extLst>
          </p:cNvPr>
          <p:cNvSpPr/>
          <p:nvPr/>
        </p:nvSpPr>
        <p:spPr>
          <a:xfrm rot="5400000">
            <a:off x="7874165" y="1920687"/>
            <a:ext cx="373505" cy="285694"/>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3" name="左大括号 22">
            <a:extLst>
              <a:ext uri="{FF2B5EF4-FFF2-40B4-BE49-F238E27FC236}">
                <a16:creationId xmlns:a16="http://schemas.microsoft.com/office/drawing/2014/main" id="{DA92268A-1627-4CFD-A904-E3CD0680AF5A}"/>
              </a:ext>
            </a:extLst>
          </p:cNvPr>
          <p:cNvSpPr/>
          <p:nvPr/>
        </p:nvSpPr>
        <p:spPr>
          <a:xfrm rot="5400000">
            <a:off x="8922491" y="1919314"/>
            <a:ext cx="394937" cy="32003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4" name="左大括号 23">
            <a:extLst>
              <a:ext uri="{FF2B5EF4-FFF2-40B4-BE49-F238E27FC236}">
                <a16:creationId xmlns:a16="http://schemas.microsoft.com/office/drawing/2014/main" id="{3217EDC4-C04B-459A-8A46-887E8A898FE8}"/>
              </a:ext>
            </a:extLst>
          </p:cNvPr>
          <p:cNvSpPr/>
          <p:nvPr/>
        </p:nvSpPr>
        <p:spPr>
          <a:xfrm rot="5400000">
            <a:off x="9882957" y="1868494"/>
            <a:ext cx="405859" cy="387508"/>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6" name="箭头: 下 25">
            <a:extLst>
              <a:ext uri="{FF2B5EF4-FFF2-40B4-BE49-F238E27FC236}">
                <a16:creationId xmlns:a16="http://schemas.microsoft.com/office/drawing/2014/main" id="{B8983D56-0AD2-42CB-BB66-6AFF0FDFEAAC}"/>
              </a:ext>
            </a:extLst>
          </p:cNvPr>
          <p:cNvSpPr/>
          <p:nvPr/>
        </p:nvSpPr>
        <p:spPr>
          <a:xfrm rot="10800000">
            <a:off x="5836277" y="5036285"/>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97F6C6-44BA-41F2-80BB-0626F1C2F61A}"/>
              </a:ext>
            </a:extLst>
          </p:cNvPr>
          <p:cNvSpPr/>
          <p:nvPr/>
        </p:nvSpPr>
        <p:spPr>
          <a:xfrm rot="10800000">
            <a:off x="7310908" y="4342973"/>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F8B06F09-8C27-4057-BAA2-0C43E9A65FAA}"/>
              </a:ext>
            </a:extLst>
          </p:cNvPr>
          <p:cNvSpPr/>
          <p:nvPr/>
        </p:nvSpPr>
        <p:spPr>
          <a:xfrm rot="10800000">
            <a:off x="8361481"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E3AED463-BEBE-43BD-807D-946DC456A0C4}"/>
              </a:ext>
            </a:extLst>
          </p:cNvPr>
          <p:cNvSpPr/>
          <p:nvPr/>
        </p:nvSpPr>
        <p:spPr>
          <a:xfrm rot="10800000">
            <a:off x="9369706"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7582DF6-1F90-4DF7-8F64-1C29C5B44684}"/>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卡通画&#10;&#10;描述已自动生成">
            <a:extLst>
              <a:ext uri="{FF2B5EF4-FFF2-40B4-BE49-F238E27FC236}">
                <a16:creationId xmlns:a16="http://schemas.microsoft.com/office/drawing/2014/main" id="{41C9C95E-E123-4E1A-8EE3-CD83A3287EC5}"/>
              </a:ext>
            </a:extLst>
          </p:cNvPr>
          <p:cNvPicPr>
            <a:picLocks noChangeAspect="1"/>
          </p:cNvPicPr>
          <p:nvPr/>
        </p:nvPicPr>
        <p:blipFill rotWithShape="1">
          <a:blip r:embed="rId15"/>
          <a:srcRect l="2461"/>
          <a:stretch/>
        </p:blipFill>
        <p:spPr>
          <a:xfrm>
            <a:off x="10255347" y="5250677"/>
            <a:ext cx="1740521" cy="1492327"/>
          </a:xfrm>
          <a:prstGeom prst="rect">
            <a:avLst/>
          </a:prstGeom>
        </p:spPr>
      </p:pic>
      <p:sp>
        <p:nvSpPr>
          <p:cNvPr id="30" name="流程图: 接点 29">
            <a:extLst>
              <a:ext uri="{FF2B5EF4-FFF2-40B4-BE49-F238E27FC236}">
                <a16:creationId xmlns:a16="http://schemas.microsoft.com/office/drawing/2014/main" id="{6282E586-3752-4C3B-9D0C-DFCF976AD07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a:extLst>
              <a:ext uri="{FF2B5EF4-FFF2-40B4-BE49-F238E27FC236}">
                <a16:creationId xmlns:a16="http://schemas.microsoft.com/office/drawing/2014/main" id="{18AFFFB2-3A48-4832-90D6-709673CA2C8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Audio 5">
            <a:hlinkClick r:id="" action="ppaction://media"/>
            <a:extLst>
              <a:ext uri="{FF2B5EF4-FFF2-40B4-BE49-F238E27FC236}">
                <a16:creationId xmlns:a16="http://schemas.microsoft.com/office/drawing/2014/main" id="{463DBDE8-99D9-054B-8653-6C37E2FF03BD}"/>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88239449"/>
      </p:ext>
    </p:extLst>
  </p:cSld>
  <p:clrMapOvr>
    <a:masterClrMapping/>
  </p:clrMapOvr>
  <mc:AlternateContent xmlns:mc="http://schemas.openxmlformats.org/markup-compatibility/2006" xmlns:p14="http://schemas.microsoft.com/office/powerpoint/2010/main">
    <mc:Choice Requires="p14">
      <p:transition spd="slow" p14:dur="2000" advTm="24118"/>
    </mc:Choice>
    <mc:Fallback xmlns="">
      <p:transition spd="slow" advTm="2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bldLst>
      <p:bldP spid="3" grpId="0" uiExpand="1" build="p"/>
      <p:bldP spid="20" grpId="0" animBg="1"/>
      <p:bldP spid="4" grpId="0" animBg="1"/>
      <p:bldP spid="7" grpId="0" animBg="1"/>
      <p:bldP spid="18" grpId="0" animBg="1"/>
      <p:bldP spid="21" grpId="0" animBg="1"/>
      <p:bldP spid="23" grpId="0" animBg="1"/>
      <p:bldP spid="24" grpId="0" animBg="1"/>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D236-5E39-4D3A-9E99-CA05AF03BBD4}"/>
              </a:ext>
            </a:extLst>
          </p:cNvPr>
          <p:cNvSpPr>
            <a:spLocks noGrp="1"/>
          </p:cNvSpPr>
          <p:nvPr>
            <p:ph type="title"/>
          </p:nvPr>
        </p:nvSpPr>
        <p:spPr/>
        <p:txBody>
          <a:bodyPr/>
          <a:lstStyle/>
          <a:p>
            <a:r>
              <a:rPr lang="en-US" b="1" dirty="0">
                <a:latin typeface="+mn-lt"/>
              </a:rPr>
              <a:t>REM</a:t>
            </a:r>
          </a:p>
        </p:txBody>
      </p:sp>
      <p:sp>
        <p:nvSpPr>
          <p:cNvPr id="3" name="Content Placeholder 2">
            <a:extLst>
              <a:ext uri="{FF2B5EF4-FFF2-40B4-BE49-F238E27FC236}">
                <a16:creationId xmlns:a16="http://schemas.microsoft.com/office/drawing/2014/main" id="{33DD3FBA-3C78-4DF1-9859-8B3E5F8C4EB2}"/>
              </a:ext>
            </a:extLst>
          </p:cNvPr>
          <p:cNvSpPr>
            <a:spLocks noGrp="1"/>
          </p:cNvSpPr>
          <p:nvPr>
            <p:ph idx="1"/>
          </p:nvPr>
        </p:nvSpPr>
        <p:spPr>
          <a:xfrm>
            <a:off x="838200" y="1690688"/>
            <a:ext cx="10515600" cy="4351338"/>
          </a:xfrm>
        </p:spPr>
        <p:txBody>
          <a:bodyPr>
            <a:noAutofit/>
          </a:bodyPr>
          <a:lstStyle/>
          <a:p>
            <a:r>
              <a:rPr lang="en-US" sz="2500" dirty="0"/>
              <a:t>Rapid eye movement (REM)</a:t>
            </a:r>
          </a:p>
          <a:p>
            <a:r>
              <a:rPr lang="en-US" sz="2500" dirty="0"/>
              <a:t>Brain activity: near-waking level</a:t>
            </a:r>
          </a:p>
          <a:p>
            <a:endParaRPr lang="en-US" sz="2500" dirty="0"/>
          </a:p>
          <a:p>
            <a:r>
              <a:rPr lang="en-US" sz="2500" dirty="0"/>
              <a:t>The stage when we experience most of our dreams</a:t>
            </a:r>
          </a:p>
          <a:p>
            <a:r>
              <a:rPr lang="en-US" sz="2500" dirty="0"/>
              <a:t>Muscles paralyzed</a:t>
            </a:r>
          </a:p>
          <a:p>
            <a:r>
              <a:rPr lang="en-US" sz="2500" dirty="0"/>
              <a:t>Brainstem suppress</a:t>
            </a:r>
            <a:r>
              <a:rPr lang="en-US" altLang="zh-CN" sz="2500" dirty="0"/>
              <a:t>es</a:t>
            </a:r>
            <a:r>
              <a:rPr lang="en-US" sz="2500" dirty="0"/>
              <a:t> motor activity</a:t>
            </a:r>
          </a:p>
          <a:p>
            <a:endParaRPr lang="en-US" sz="2500" dirty="0"/>
          </a:p>
          <a:p>
            <a:r>
              <a:rPr lang="en-US" sz="2500" dirty="0"/>
              <a:t>REM S</a:t>
            </a:r>
            <a:r>
              <a:rPr lang="en-US" altLang="zh-CN" sz="2500" dirty="0"/>
              <a:t>leep Behavior Disorder (</a:t>
            </a:r>
            <a:r>
              <a:rPr lang="en-US" sz="2500" dirty="0"/>
              <a:t>RBD)</a:t>
            </a:r>
          </a:p>
          <a:p>
            <a:r>
              <a:rPr lang="en-US" sz="2500" dirty="0"/>
              <a:t>Sleepwalking</a:t>
            </a:r>
          </a:p>
          <a:p>
            <a:r>
              <a:rPr lang="en-US" sz="2500" dirty="0"/>
              <a:t>Neurodegenerative diseases</a:t>
            </a:r>
          </a:p>
        </p:txBody>
      </p:sp>
      <p:pic>
        <p:nvPicPr>
          <p:cNvPr id="5" name="Picture 4">
            <a:extLst>
              <a:ext uri="{FF2B5EF4-FFF2-40B4-BE49-F238E27FC236}">
                <a16:creationId xmlns:a16="http://schemas.microsoft.com/office/drawing/2014/main" id="{69B2B43C-4282-43D9-AA64-B2AB3F0BA877}"/>
              </a:ext>
            </a:extLst>
          </p:cNvPr>
          <p:cNvPicPr>
            <a:picLocks noChangeAspect="1"/>
          </p:cNvPicPr>
          <p:nvPr/>
        </p:nvPicPr>
        <p:blipFill>
          <a:blip r:embed="rId6"/>
          <a:stretch>
            <a:fillRect/>
          </a:stretch>
        </p:blipFill>
        <p:spPr>
          <a:xfrm>
            <a:off x="6230962" y="3753878"/>
            <a:ext cx="3897992" cy="2288148"/>
          </a:xfrm>
          <a:prstGeom prst="rect">
            <a:avLst/>
          </a:prstGeom>
        </p:spPr>
      </p:pic>
      <p:pic>
        <p:nvPicPr>
          <p:cNvPr id="1026" name="Picture 2" descr="REM sleep is dream sleep and so much more">
            <a:extLst>
              <a:ext uri="{FF2B5EF4-FFF2-40B4-BE49-F238E27FC236}">
                <a16:creationId xmlns:a16="http://schemas.microsoft.com/office/drawing/2014/main" id="{564ABC56-57F7-4D74-B713-0180BD04A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9492" y="709019"/>
            <a:ext cx="3287579" cy="2233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F1D7F87F-F226-46E1-BDAA-F8528FC4A7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916" y="3653911"/>
            <a:ext cx="2868797" cy="27849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6D82772-14A6-4A60-B4CD-F98B732BBE8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B07DBD0B-5843-48CC-968E-3EB7A7388365}"/>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08F5E5C4-AD5F-4C09-8215-3DFACE6BBE72}"/>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3E3AC4B1-6997-4D3A-941A-70F08F4F9F5E}"/>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A93141DC-AAC8-FA4D-BDB0-DD9C5D1E001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36741084"/>
      </p:ext>
    </p:extLst>
  </p:cSld>
  <p:clrMapOvr>
    <a:masterClrMapping/>
  </p:clrMapOvr>
  <mc:AlternateContent xmlns:mc="http://schemas.openxmlformats.org/markup-compatibility/2006" xmlns:p14="http://schemas.microsoft.com/office/powerpoint/2010/main">
    <mc:Choice Requires="p14">
      <p:transition spd="slow" p14:dur="2000" advTm="65313"/>
    </mc:Choice>
    <mc:Fallback xmlns="">
      <p:transition spd="slow" advTm="65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pPr marL="0" indent="0">
              <a:buNone/>
            </a:pPr>
            <a:endParaRPr lang="en-US" dirty="0"/>
          </a:p>
          <a:p>
            <a:endParaRPr lang="en-US" dirty="0"/>
          </a:p>
          <a:p>
            <a:endParaRPr lang="en-US" dirty="0"/>
          </a:p>
        </p:txBody>
      </p:sp>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6"/>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D3CEF799-84EC-FD47-8E67-94C8856BD8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67950605"/>
      </p:ext>
    </p:extLst>
  </p:cSld>
  <p:clrMapOvr>
    <a:masterClrMapping/>
  </p:clrMapOvr>
  <mc:AlternateContent xmlns:mc="http://schemas.openxmlformats.org/markup-compatibility/2006" xmlns:p14="http://schemas.microsoft.com/office/powerpoint/2010/main">
    <mc:Choice Requires="p14">
      <p:transition spd="slow" p14:dur="2000" advTm="22124"/>
    </mc:Choice>
    <mc:Fallback xmlns="">
      <p:transition spd="slow" advTm="22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2.1|2.2|8.5|1|15.6|6.9"/>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9.7|5.9"/>
</p:tagLst>
</file>

<file path=ppt/tags/tag4.xml><?xml version="1.0" encoding="utf-8"?>
<p:tagLst xmlns:a="http://schemas.openxmlformats.org/drawingml/2006/main" xmlns:r="http://schemas.openxmlformats.org/officeDocument/2006/relationships" xmlns:p="http://schemas.openxmlformats.org/presentationml/2006/main">
  <p:tag name="TIMING" val="|13.9|0.3|3.2|3.3"/>
</p:tagLst>
</file>

<file path=ppt/tags/tag5.xml><?xml version="1.0" encoding="utf-8"?>
<p:tagLst xmlns:a="http://schemas.openxmlformats.org/drawingml/2006/main" xmlns:r="http://schemas.openxmlformats.org/officeDocument/2006/relationships" xmlns:p="http://schemas.openxmlformats.org/presentationml/2006/main">
  <p:tag name="TIMING" val="|11|4.9|4.7|3.9|12.8|11.1|5.7"/>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TIMING" val="|8.5|20.5"/>
</p:tagLst>
</file>

<file path=ppt/tags/tag8.xml><?xml version="1.0" encoding="utf-8"?>
<p:tagLst xmlns:a="http://schemas.openxmlformats.org/drawingml/2006/main" xmlns:r="http://schemas.openxmlformats.org/officeDocument/2006/relationships" xmlns:p="http://schemas.openxmlformats.org/presentationml/2006/main">
  <p:tag name="TIMING" val="|4.3|10.5|0.8|8.2|1|30.2|20.5|30.4"/>
</p:tagLst>
</file>

<file path=ppt/tags/tag9.xml><?xml version="1.0" encoding="utf-8"?>
<p:tagLst xmlns:a="http://schemas.openxmlformats.org/drawingml/2006/main" xmlns:r="http://schemas.openxmlformats.org/officeDocument/2006/relationships" xmlns:p="http://schemas.openxmlformats.org/presentationml/2006/main">
  <p:tag name="TIMING" val="|5|7.4|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778</Words>
  <Application>Microsoft Macintosh PowerPoint</Application>
  <PresentationFormat>宽屏</PresentationFormat>
  <Paragraphs>105</Paragraphs>
  <Slides>15</Slides>
  <Notes>11</Notes>
  <HiddenSlides>0</HiddenSlides>
  <MMClips>15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BlinkMacSystemFont</vt:lpstr>
      <vt:lpstr>Amasis MT Pro Black</vt:lpstr>
      <vt:lpstr>Arial</vt:lpstr>
      <vt:lpstr>Calibri</vt:lpstr>
      <vt:lpstr>Calibri Light</vt:lpstr>
      <vt:lpstr>Gabriola</vt:lpstr>
      <vt:lpstr>Office Theme</vt:lpstr>
      <vt:lpstr>Question time!</vt:lpstr>
      <vt:lpstr>Stages of Sleep</vt:lpstr>
      <vt:lpstr>Non-rapid eye movement, NREM</vt:lpstr>
      <vt:lpstr>The Characteristics &amp; Stages of NREM Sleep</vt:lpstr>
      <vt:lpstr>The Characteristics &amp; Stages of NREM Sleep</vt:lpstr>
      <vt:lpstr>The Characteristics &amp; Stages of NREM Sleep</vt:lpstr>
      <vt:lpstr>The importance of NREM sleep</vt:lpstr>
      <vt:lpstr>REM</vt:lpstr>
      <vt:lpstr>REM and creativity</vt:lpstr>
      <vt:lpstr>REM and creativity</vt:lpstr>
      <vt:lpstr>How to improve your sleep</vt:lpstr>
      <vt:lpstr>Take home message</vt:lpstr>
      <vt:lpstr>Reference</vt:lpstr>
      <vt:lpstr>Image Credits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Lanqi</dc:creator>
  <cp:lastModifiedBy>Cui, Jiajun</cp:lastModifiedBy>
  <cp:revision>28</cp:revision>
  <dcterms:created xsi:type="dcterms:W3CDTF">2021-11-28T02:20:18Z</dcterms:created>
  <dcterms:modified xsi:type="dcterms:W3CDTF">2021-12-09T13:14:31Z</dcterms:modified>
</cp:coreProperties>
</file>